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ti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466" r:id="rId2"/>
    <p:sldId id="467" r:id="rId3"/>
    <p:sldId id="468" r:id="rId4"/>
    <p:sldId id="402" r:id="rId5"/>
    <p:sldId id="469" r:id="rId6"/>
    <p:sldId id="403" r:id="rId7"/>
    <p:sldId id="404" r:id="rId8"/>
    <p:sldId id="405" r:id="rId9"/>
    <p:sldId id="406" r:id="rId10"/>
    <p:sldId id="407" r:id="rId11"/>
    <p:sldId id="408" r:id="rId12"/>
    <p:sldId id="409" r:id="rId13"/>
    <p:sldId id="410" r:id="rId14"/>
    <p:sldId id="411" r:id="rId15"/>
    <p:sldId id="412" r:id="rId16"/>
    <p:sldId id="413" r:id="rId17"/>
    <p:sldId id="414" r:id="rId18"/>
    <p:sldId id="415" r:id="rId19"/>
    <p:sldId id="470" r:id="rId20"/>
    <p:sldId id="416" r:id="rId21"/>
    <p:sldId id="417" r:id="rId22"/>
    <p:sldId id="418" r:id="rId23"/>
    <p:sldId id="419" r:id="rId24"/>
    <p:sldId id="420" r:id="rId25"/>
    <p:sldId id="421" r:id="rId26"/>
    <p:sldId id="422" r:id="rId27"/>
    <p:sldId id="423" r:id="rId28"/>
    <p:sldId id="424" r:id="rId29"/>
    <p:sldId id="425" r:id="rId30"/>
    <p:sldId id="426" r:id="rId31"/>
    <p:sldId id="427" r:id="rId32"/>
    <p:sldId id="428" r:id="rId33"/>
    <p:sldId id="429" r:id="rId34"/>
    <p:sldId id="430" r:id="rId35"/>
    <p:sldId id="431" r:id="rId36"/>
    <p:sldId id="432" r:id="rId37"/>
    <p:sldId id="433" r:id="rId38"/>
    <p:sldId id="434" r:id="rId39"/>
    <p:sldId id="435" r:id="rId40"/>
    <p:sldId id="436" r:id="rId41"/>
    <p:sldId id="437" r:id="rId42"/>
    <p:sldId id="438" r:id="rId43"/>
    <p:sldId id="439" r:id="rId44"/>
    <p:sldId id="440" r:id="rId45"/>
    <p:sldId id="441" r:id="rId46"/>
    <p:sldId id="442" r:id="rId47"/>
    <p:sldId id="473" r:id="rId48"/>
    <p:sldId id="443" r:id="rId49"/>
    <p:sldId id="444" r:id="rId50"/>
    <p:sldId id="445" r:id="rId51"/>
    <p:sldId id="446" r:id="rId52"/>
    <p:sldId id="447" r:id="rId53"/>
    <p:sldId id="448" r:id="rId54"/>
    <p:sldId id="449" r:id="rId55"/>
    <p:sldId id="450" r:id="rId56"/>
    <p:sldId id="451" r:id="rId57"/>
    <p:sldId id="452" r:id="rId58"/>
    <p:sldId id="453" r:id="rId59"/>
    <p:sldId id="454" r:id="rId60"/>
    <p:sldId id="455" r:id="rId61"/>
    <p:sldId id="456" r:id="rId62"/>
    <p:sldId id="457" r:id="rId63"/>
    <p:sldId id="458" r:id="rId64"/>
    <p:sldId id="459" r:id="rId65"/>
    <p:sldId id="460" r:id="rId66"/>
    <p:sldId id="461" r:id="rId67"/>
    <p:sldId id="462" r:id="rId68"/>
    <p:sldId id="463" r:id="rId69"/>
    <p:sldId id="464" r:id="rId70"/>
    <p:sldId id="465" r:id="rId71"/>
    <p:sldId id="472" r:id="rId7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80"/>
    <a:srgbClr val="5DA1CB"/>
    <a:srgbClr val="339933"/>
    <a:srgbClr val="5AC349"/>
    <a:srgbClr val="4274B0"/>
    <a:srgbClr val="4577C7"/>
    <a:srgbClr val="2EDEBC"/>
    <a:srgbClr val="D9ECF5"/>
    <a:srgbClr val="417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361" autoAdjust="0"/>
    <p:restoredTop sz="94660"/>
  </p:normalViewPr>
  <p:slideViewPr>
    <p:cSldViewPr>
      <p:cViewPr varScale="1">
        <p:scale>
          <a:sx n="99" d="100"/>
          <a:sy n="99" d="100"/>
        </p:scale>
        <p:origin x="-678" y="-9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image" Target="../media/image4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image" Target="../media/image5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509730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slide" Target="slide19.xml"/><Relationship Id="rId5" Type="http://schemas.openxmlformats.org/officeDocument/2006/relationships/slide" Target="slide3.xml"/><Relationship Id="rId4" Type="http://schemas.openxmlformats.org/officeDocument/2006/relationships/slide" Target="slide4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file:///C:\Documents%20and%20Settings\Administrator\&#26700;&#38754;\23XKCWLRJBS12-42.TIF" TargetMode="Externa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file:///C:\Documents%20and%20Settings\Administrator\&#26700;&#38754;\23XKCWLRJBS12-41.TIF" TargetMode="External"/><Relationship Id="rId5" Type="http://schemas.openxmlformats.org/officeDocument/2006/relationships/image" Target="../media/image4.png"/><Relationship Id="rId10" Type="http://schemas.openxmlformats.org/officeDocument/2006/relationships/image" Target="../media/image2.emf"/><Relationship Id="rId4" Type="http://schemas.openxmlformats.org/officeDocument/2006/relationships/image" Target="file:///C:\Documents%20and%20Settings\Administrator\&#26700;&#38754;\23XKCWLRJBS12-40.TIF" TargetMode="External"/><Relationship Id="rId9" Type="http://schemas.openxmlformats.org/officeDocument/2006/relationships/package" Target="../embeddings/Microsoft_Word_Document111.docx"/></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20WLLKBS4-31.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11112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23XKCWLRJBS12-43.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222233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44.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45.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Word_Document3333444.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23XKCWLRJBS12-47.TIF"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3XKCWLRJBS12-48.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23XKCWLRJBS12-49.TIF" TargetMode="External"/><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23XKCWLRJBS12-50.TIF" TargetMode="Externa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Word_Document4444555.docx"/><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8.emf"/><Relationship Id="rId5" Type="http://schemas.openxmlformats.org/officeDocument/2006/relationships/package" Target="../embeddings/Microsoft_Word_Document5555666.docx"/><Relationship Id="rId4" Type="http://schemas.openxmlformats.org/officeDocument/2006/relationships/image" Target="../media/image17.emf"/></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6666777.docx"/><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1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22RJWL3+267+.TIF" TargetMode="External"/><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22RJWL3+267-.TIF" TargetMode="Externa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22RJWL3+268.TIF" TargetMode="External"/><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Word_Document7777888.docx"/><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2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Word_Document8888999.docx"/><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24.emf"/></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Word_Document9999101010.docx"/><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image" Target="../media/image25.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23XKCWLRJBS12-51.TIF" TargetMode="External"/><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Word_Document10101010111111.docx"/><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28.emf"/><Relationship Id="rId5" Type="http://schemas.openxmlformats.org/officeDocument/2006/relationships/package" Target="../embeddings/Microsoft_Word_Document11111111121212.docx"/><Relationship Id="rId4" Type="http://schemas.openxmlformats.org/officeDocument/2006/relationships/image" Target="../media/image27.emf"/></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Word_Document12121212131313.docx"/><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image" Target="../media/image29.emf"/></Relationships>
</file>

<file path=ppt/slides/_rels/slide39.xml.rels><?xml version="1.0" encoding="UTF-8" standalone="yes"?>
<Relationships xmlns="http://schemas.openxmlformats.org/package/2006/relationships"><Relationship Id="rId3" Type="http://schemas.openxmlformats.org/officeDocument/2006/relationships/image" Target="23XKCWLRJBS12-53A.TIF" TargetMode="External"/><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package" Target="../embeddings/Microsoft_Word_Document13131313141414.docx"/><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23XKCWLRJBS12-53B.TIF" TargetMode="External"/><Relationship Id="rId5" Type="http://schemas.openxmlformats.org/officeDocument/2006/relationships/image" Target="../media/image32.png"/><Relationship Id="rId4" Type="http://schemas.openxmlformats.org/officeDocument/2006/relationships/image" Target="../media/image31.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package" Target="../embeddings/Microsoft_Word_Document14141414151515.docx"/><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34.emf"/><Relationship Id="rId5" Type="http://schemas.openxmlformats.org/officeDocument/2006/relationships/package" Target="../embeddings/Microsoft_Word_Document15151515161616.docx"/><Relationship Id="rId4" Type="http://schemas.openxmlformats.org/officeDocument/2006/relationships/image" Target="../media/image33.emf"/></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Word_Document16161616171717.docx"/><Relationship Id="rId2" Type="http://schemas.openxmlformats.org/officeDocument/2006/relationships/slideLayout" Target="../slideLayouts/slideLayout1.xml"/><Relationship Id="rId1" Type="http://schemas.openxmlformats.org/officeDocument/2006/relationships/vmlDrawing" Target="../drawings/vmlDrawing14.vml"/><Relationship Id="rId4" Type="http://schemas.openxmlformats.org/officeDocument/2006/relationships/image" Target="../media/image35.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54.TIF" TargetMode="External"/><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Word_Document17171717181818.docx"/><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38.emf"/><Relationship Id="rId5" Type="http://schemas.openxmlformats.org/officeDocument/2006/relationships/package" Target="../embeddings/Microsoft_Word_Document18181818191919.docx"/><Relationship Id="rId4" Type="http://schemas.openxmlformats.org/officeDocument/2006/relationships/image" Target="../media/image37.emf"/></Relationships>
</file>

<file path=ppt/slides/_rels/slide50.xml.rels><?xml version="1.0" encoding="UTF-8" standalone="yes"?>
<Relationships xmlns="http://schemas.openxmlformats.org/package/2006/relationships"><Relationship Id="rId3" Type="http://schemas.openxmlformats.org/officeDocument/2006/relationships/image" Target="22RJWL3+274.TIF" TargetMode="External"/><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22RJWL3+275.TIF" TargetMode="External"/><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23XKCWLRJBS12-57.TIF" TargetMode="External"/><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package" Target="../embeddings/Microsoft_Word_Document19191919202020.docx"/><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43.emf"/><Relationship Id="rId5" Type="http://schemas.openxmlformats.org/officeDocument/2006/relationships/package" Target="../embeddings/Microsoft_Word_Document20202020212121.docx"/><Relationship Id="rId4" Type="http://schemas.openxmlformats.org/officeDocument/2006/relationships/image" Target="../media/image42.emf"/></Relationships>
</file>

<file path=ppt/slides/_rels/slide60.xml.rels><?xml version="1.0" encoding="UTF-8" standalone="yes"?>
<Relationships xmlns="http://schemas.openxmlformats.org/package/2006/relationships"><Relationship Id="rId3" Type="http://schemas.openxmlformats.org/officeDocument/2006/relationships/image" Target="23XKCWLRJBS12-58.TIF" TargetMode="External"/><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package" Target="../embeddings/Microsoft_Word_Document21212121222222.docx"/><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image" Target="../media/image45.emf"/></Relationships>
</file>

<file path=ppt/slides/_rels/slide63.xml.rels><?xml version="1.0" encoding="UTF-8" standalone="yes"?>
<Relationships xmlns="http://schemas.openxmlformats.org/package/2006/relationships"><Relationship Id="rId3" Type="http://schemas.openxmlformats.org/officeDocument/2006/relationships/package" Target="../embeddings/Microsoft_Word_Document22222222232323.docx"/><Relationship Id="rId2" Type="http://schemas.openxmlformats.org/officeDocument/2006/relationships/slideLayout" Target="../slideLayouts/slideLayout1.xml"/><Relationship Id="rId1" Type="http://schemas.openxmlformats.org/officeDocument/2006/relationships/vmlDrawing" Target="../drawings/vmlDrawing18.vml"/><Relationship Id="rId4" Type="http://schemas.openxmlformats.org/officeDocument/2006/relationships/image" Target="../media/image46.emf"/></Relationships>
</file>

<file path=ppt/slides/_rels/slide64.xml.rels><?xml version="1.0" encoding="UTF-8" standalone="yes"?>
<Relationships xmlns="http://schemas.openxmlformats.org/package/2006/relationships"><Relationship Id="rId3" Type="http://schemas.openxmlformats.org/officeDocument/2006/relationships/package" Target="../embeddings/Microsoft_Word_Document23232323242424.docx"/><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image" Target="../media/image48.emf"/><Relationship Id="rId5" Type="http://schemas.openxmlformats.org/officeDocument/2006/relationships/package" Target="../embeddings/Microsoft_Word_Document24242424252525.docx"/><Relationship Id="rId4" Type="http://schemas.openxmlformats.org/officeDocument/2006/relationships/image" Target="../media/image47.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23XKCWLRJBS12-59.TIF" TargetMode="External"/><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60.TIF" TargetMode="External"/><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package" Target="../embeddings/Microsoft_Word_Document25252525262626.docx"/><Relationship Id="rId2" Type="http://schemas.openxmlformats.org/officeDocument/2006/relationships/slideLayout" Target="../slideLayouts/slideLayout1.xml"/><Relationship Id="rId1" Type="http://schemas.openxmlformats.org/officeDocument/2006/relationships/vmlDrawing" Target="../drawings/vmlDrawing20.vml"/><Relationship Id="rId4" Type="http://schemas.openxmlformats.org/officeDocument/2006/relationships/image" Target="../media/image51.emf"/></Relationships>
</file>

<file path=ppt/slides/_rels/slide70.xml.rels><?xml version="1.0" encoding="UTF-8" standalone="yes"?>
<Relationships xmlns="http://schemas.openxmlformats.org/package/2006/relationships"><Relationship Id="rId3" Type="http://schemas.openxmlformats.org/officeDocument/2006/relationships/package" Target="../embeddings/Microsoft_Word_Document26262626272727.docx"/><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image" Target="../media/image53.emf"/><Relationship Id="rId5" Type="http://schemas.openxmlformats.org/officeDocument/2006/relationships/package" Target="../embeddings/Microsoft_Word_Document27272727282828.docx"/><Relationship Id="rId4" Type="http://schemas.openxmlformats.org/officeDocument/2006/relationships/image" Target="../media/image52.emf"/></Relationships>
</file>

<file path=ppt/slides/_rels/slide7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6200000">
            <a:off x="10111439" y="681116"/>
            <a:ext cx="2815327" cy="1398328"/>
          </a:xfrm>
          <a:prstGeom prst="triangle">
            <a:avLst/>
          </a:prstGeom>
          <a:solidFill>
            <a:srgbClr val="869D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5" name="等腰三角形 4"/>
          <p:cNvSpPr/>
          <p:nvPr/>
        </p:nvSpPr>
        <p:spPr>
          <a:xfrm rot="16200000">
            <a:off x="10314382" y="2001814"/>
            <a:ext cx="2466975" cy="1251493"/>
          </a:xfrm>
          <a:prstGeom prst="triangl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8" name="等腰三角形 7"/>
          <p:cNvSpPr/>
          <p:nvPr/>
        </p:nvSpPr>
        <p:spPr>
          <a:xfrm>
            <a:off x="-23093" y="5633891"/>
            <a:ext cx="2466975" cy="1251493"/>
          </a:xfrm>
          <a:prstGeom prst="triangl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grpSp>
        <p:nvGrpSpPr>
          <p:cNvPr id="13" name="组合 12"/>
          <p:cNvGrpSpPr/>
          <p:nvPr/>
        </p:nvGrpSpPr>
        <p:grpSpPr>
          <a:xfrm>
            <a:off x="1057027" y="1844824"/>
            <a:ext cx="2664296" cy="2277092"/>
            <a:chOff x="1072586" y="730321"/>
            <a:chExt cx="5273250" cy="4571656"/>
          </a:xfrm>
        </p:grpSpPr>
        <p:sp>
          <p:nvSpPr>
            <p:cNvPr id="14" name="矩形 13"/>
            <p:cNvSpPr/>
            <p:nvPr/>
          </p:nvSpPr>
          <p:spPr>
            <a:xfrm rot="2648372">
              <a:off x="1072586" y="730321"/>
              <a:ext cx="4474028" cy="4474028"/>
            </a:xfrm>
            <a:prstGeom prst="rect">
              <a:avLst/>
            </a:prstGeom>
            <a:noFill/>
            <a:ln w="38100">
              <a:solidFill>
                <a:srgbClr val="003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sp>
          <p:nvSpPr>
            <p:cNvPr id="15" name="矩形 14"/>
            <p:cNvSpPr/>
            <p:nvPr/>
          </p:nvSpPr>
          <p:spPr>
            <a:xfrm rot="2648372">
              <a:off x="1846331" y="756879"/>
              <a:ext cx="4499505" cy="4545098"/>
            </a:xfrm>
            <a:prstGeom prst="rect">
              <a:avLst/>
            </a:prstGeom>
            <a:solidFill>
              <a:srgbClr val="F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grpSp>
      <p:sp>
        <p:nvSpPr>
          <p:cNvPr id="16" name="文本框 10"/>
          <p:cNvSpPr txBox="1"/>
          <p:nvPr/>
        </p:nvSpPr>
        <p:spPr>
          <a:xfrm>
            <a:off x="3721323" y="1772816"/>
            <a:ext cx="7663797" cy="1938992"/>
          </a:xfrm>
          <a:prstGeom prst="rect">
            <a:avLst/>
          </a:prstGeom>
          <a:noFill/>
        </p:spPr>
        <p:txBody>
          <a:bodyPr wrap="square" rtlCol="0">
            <a:spAutoFit/>
          </a:bodyPr>
          <a:lstStyle/>
          <a:p>
            <a:pPr lvl="0">
              <a:defRPr/>
            </a:pPr>
            <a:r>
              <a:rPr lang="zh-CN" altLang="en-US" sz="6000" b="1" kern="100"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rPr>
              <a:t>实验：电池电动势和内阻的测量</a:t>
            </a:r>
          </a:p>
        </p:txBody>
      </p:sp>
      <p:sp>
        <p:nvSpPr>
          <p:cNvPr id="17" name="文本框 10"/>
          <p:cNvSpPr txBox="1"/>
          <p:nvPr/>
        </p:nvSpPr>
        <p:spPr>
          <a:xfrm>
            <a:off x="1465639" y="2492896"/>
            <a:ext cx="2975764" cy="938719"/>
          </a:xfrm>
          <a:prstGeom prst="rect">
            <a:avLst/>
          </a:prstGeom>
          <a:noFill/>
        </p:spPr>
        <p:txBody>
          <a:bodyPr wrap="square" rtlCol="0">
            <a:spAutoFit/>
          </a:bodyPr>
          <a:lstStyle/>
          <a:p>
            <a:pPr lvl="0">
              <a:defRPr/>
            </a:pPr>
            <a:r>
              <a:rPr lang="zh-CN" altLang="en-US"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第</a:t>
            </a:r>
            <a:r>
              <a:rPr lang="en-US" altLang="zh-CN"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3</a:t>
            </a:r>
            <a:r>
              <a:rPr lang="zh-CN" altLang="en-US"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节</a:t>
            </a:r>
            <a:endParaRPr lang="zh-CN" altLang="en-US" sz="5500" b="1"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endParaRPr>
          </a:p>
        </p:txBody>
      </p:sp>
      <p:sp>
        <p:nvSpPr>
          <p:cNvPr id="3" name="矩形 2"/>
          <p:cNvSpPr/>
          <p:nvPr/>
        </p:nvSpPr>
        <p:spPr>
          <a:xfrm>
            <a:off x="3937347" y="3861048"/>
            <a:ext cx="6050054" cy="646331"/>
          </a:xfrm>
          <a:prstGeom prst="rect">
            <a:avLst/>
          </a:prstGeom>
        </p:spPr>
        <p:txBody>
          <a:bodyPr wrap="none">
            <a:spAutoFit/>
          </a:bodyPr>
          <a:lstStyle/>
          <a:p>
            <a:r>
              <a:rPr lang="en-US" altLang="zh-CN" sz="3600" b="1" kern="100" dirty="0">
                <a:solidFill>
                  <a:schemeClr val="accent3">
                    <a:lumMod val="50000"/>
                  </a:schemeClr>
                </a:solidFill>
                <a:latin typeface="Times New Roman"/>
                <a:ea typeface="楷体_GB2312"/>
              </a:rPr>
              <a:t>(</a:t>
            </a:r>
            <a:r>
              <a:rPr lang="zh-CN" altLang="en-US" sz="3600" b="1" kern="100" dirty="0">
                <a:solidFill>
                  <a:schemeClr val="accent3">
                    <a:lumMod val="50000"/>
                  </a:schemeClr>
                </a:solidFill>
                <a:latin typeface="Times New Roman"/>
                <a:ea typeface="楷体_GB2312"/>
              </a:rPr>
              <a:t>实验课</a:t>
            </a:r>
            <a:r>
              <a:rPr lang="en-US" altLang="zh-CN" sz="3600" b="1" kern="100" dirty="0">
                <a:solidFill>
                  <a:schemeClr val="accent3">
                    <a:lumMod val="50000"/>
                  </a:schemeClr>
                </a:solidFill>
                <a:latin typeface="Times New Roman"/>
                <a:ea typeface="楷体_GB2312"/>
              </a:rPr>
              <a:t>—</a:t>
            </a:r>
            <a:r>
              <a:rPr lang="zh-CN" altLang="en-US" sz="3600" b="1" kern="100" dirty="0">
                <a:solidFill>
                  <a:schemeClr val="accent3">
                    <a:lumMod val="50000"/>
                  </a:schemeClr>
                </a:solidFill>
                <a:latin typeface="Times New Roman"/>
                <a:ea typeface="楷体_GB2312"/>
              </a:rPr>
              <a:t>基于经典科学探究</a:t>
            </a:r>
            <a:r>
              <a:rPr lang="en-US" altLang="zh-CN" sz="3600" b="1" kern="100" dirty="0">
                <a:solidFill>
                  <a:schemeClr val="accent3">
                    <a:lumMod val="50000"/>
                  </a:schemeClr>
                </a:solidFill>
                <a:latin typeface="Times New Roman"/>
                <a:ea typeface="楷体_GB2312"/>
              </a:rPr>
              <a:t>)</a:t>
            </a:r>
          </a:p>
        </p:txBody>
      </p:sp>
    </p:spTree>
    <p:extLst>
      <p:ext uri="{BB962C8B-B14F-4D97-AF65-F5344CB8AC3E}">
        <p14:creationId xmlns:p14="http://schemas.microsoft.com/office/powerpoint/2010/main" val="10102358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2932318" y="1052736"/>
            <a:ext cx="743068" cy="724865"/>
            <a:chOff x="5318863" y="2214122"/>
            <a:chExt cx="743068" cy="724865"/>
          </a:xfrm>
        </p:grpSpPr>
        <p:cxnSp>
          <p:nvCxnSpPr>
            <p:cNvPr id="75"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318863" y="2314602"/>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01</a:t>
              </a:r>
            </a:p>
          </p:txBody>
        </p:sp>
      </p:grpSp>
      <p:grpSp>
        <p:nvGrpSpPr>
          <p:cNvPr id="78" name="组合 77"/>
          <p:cNvGrpSpPr/>
          <p:nvPr/>
        </p:nvGrpSpPr>
        <p:grpSpPr>
          <a:xfrm>
            <a:off x="2857227" y="4526950"/>
            <a:ext cx="746151" cy="729650"/>
            <a:chOff x="5315780" y="3078220"/>
            <a:chExt cx="746151" cy="729650"/>
          </a:xfrm>
        </p:grpSpPr>
        <p:cxnSp>
          <p:nvCxnSpPr>
            <p:cNvPr id="79"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315780" y="3178775"/>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4</a:t>
              </a:r>
              <a:endParaRPr lang="id-ID" sz="3000" b="1" dirty="0">
                <a:solidFill>
                  <a:schemeClr val="tx1">
                    <a:lumMod val="50000"/>
                    <a:lumOff val="50000"/>
                  </a:schemeClr>
                </a:solidFill>
                <a:latin typeface="Lato Light" charset="0"/>
                <a:cs typeface="Lato Light" charset="0"/>
              </a:endParaRPr>
            </a:p>
          </p:txBody>
        </p:sp>
      </p:grpSp>
      <p:cxnSp>
        <p:nvCxnSpPr>
          <p:cNvPr id="121" name="Straight Connector 47"/>
          <p:cNvCxnSpPr/>
          <p:nvPr/>
        </p:nvCxnSpPr>
        <p:spPr>
          <a:xfrm flipV="1">
            <a:off x="4107886" y="1824976"/>
            <a:ext cx="5734117" cy="1"/>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25" name="Straight Connector 47"/>
          <p:cNvCxnSpPr/>
          <p:nvPr/>
        </p:nvCxnSpPr>
        <p:spPr>
          <a:xfrm>
            <a:off x="4035879" y="5285072"/>
            <a:ext cx="5734116"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41" name="文本框 10"/>
          <p:cNvSpPr txBox="1"/>
          <p:nvPr/>
        </p:nvSpPr>
        <p:spPr>
          <a:xfrm>
            <a:off x="1057027" y="1628800"/>
            <a:ext cx="864096" cy="1015663"/>
          </a:xfrm>
          <a:prstGeom prst="rect">
            <a:avLst/>
          </a:prstGeom>
          <a:noFill/>
        </p:spPr>
        <p:txBody>
          <a:bodyPr wrap="square" rtlCol="0">
            <a:spAutoFit/>
          </a:bodyPr>
          <a:lstStyle/>
          <a:p>
            <a:pPr lvl="0">
              <a:defRPr/>
            </a:pPr>
            <a:r>
              <a:rPr lang="zh-CN" altLang="en-US" sz="6000" b="1" dirty="0" smtClean="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目</a:t>
            </a:r>
            <a:endPar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endParaRPr>
          </a:p>
        </p:txBody>
      </p:sp>
      <p:sp>
        <p:nvSpPr>
          <p:cNvPr id="142" name="文本框 10"/>
          <p:cNvSpPr txBox="1"/>
          <p:nvPr/>
        </p:nvSpPr>
        <p:spPr>
          <a:xfrm>
            <a:off x="1057027" y="3861048"/>
            <a:ext cx="864096" cy="1015663"/>
          </a:xfrm>
          <a:prstGeom prst="rect">
            <a:avLst/>
          </a:prstGeom>
          <a:noFill/>
        </p:spPr>
        <p:txBody>
          <a:bodyPr wrap="square" rtlCol="0">
            <a:spAutoFit/>
          </a:bodyPr>
          <a:lstStyle/>
          <a:p>
            <a:pPr lvl="0">
              <a:defRPr/>
            </a:pPr>
            <a:r>
              <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录</a:t>
            </a:r>
          </a:p>
        </p:txBody>
      </p:sp>
      <p:sp>
        <p:nvSpPr>
          <p:cNvPr id="143" name="内容占位符 2">
            <a:hlinkClick r:id="rId3" action="ppaction://hlinksldjump"/>
          </p:cNvPr>
          <p:cNvSpPr txBox="1">
            <a:spLocks/>
          </p:cNvSpPr>
          <p:nvPr/>
        </p:nvSpPr>
        <p:spPr>
          <a:xfrm>
            <a:off x="4081363" y="2420888"/>
            <a:ext cx="5976664"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solidFill>
                  <a:schemeClr val="accent6">
                    <a:lumMod val="50000"/>
                  </a:schemeClr>
                </a:solidFill>
                <a:latin typeface="方正细黑一简体" panose="03000509000000000000" pitchFamily="65" charset="-122"/>
                <a:ea typeface="方正细黑一简体" panose="03000509000000000000" pitchFamily="65" charset="-122"/>
                <a:cs typeface="Courier New"/>
              </a:rPr>
              <a:t>实验操作</a:t>
            </a:r>
            <a:r>
              <a:rPr lang="en-US" altLang="zh-CN" sz="2800" b="1" kern="100" dirty="0">
                <a:solidFill>
                  <a:schemeClr val="accent6">
                    <a:lumMod val="50000"/>
                  </a:schemeClr>
                </a:solidFill>
                <a:ea typeface="方正细黑一简体" panose="03000509000000000000" pitchFamily="65" charset="-122"/>
              </a:rPr>
              <a:t>——</a:t>
            </a:r>
            <a:r>
              <a:rPr lang="zh-CN" altLang="en-US" sz="2800" b="1" kern="100" dirty="0" smtClean="0">
                <a:solidFill>
                  <a:schemeClr val="accent6">
                    <a:lumMod val="50000"/>
                  </a:schemeClr>
                </a:solidFill>
                <a:latin typeface="方正细黑一简体" panose="03000509000000000000" pitchFamily="65" charset="-122"/>
                <a:ea typeface="方正细黑一简体" panose="03000509000000000000" pitchFamily="65" charset="-122"/>
                <a:cs typeface="Courier New"/>
              </a:rPr>
              <a:t>过程、细节和反思</a:t>
            </a:r>
            <a:endParaRPr lang="zh-CN" altLang="zh-CN" sz="2800" b="1" kern="100" dirty="0">
              <a:solidFill>
                <a:schemeClr val="accent6">
                  <a:lumMod val="50000"/>
                </a:schemeClr>
              </a:solidFill>
              <a:latin typeface="方正细黑一简体" panose="03000509000000000000" pitchFamily="65" charset="-122"/>
              <a:ea typeface="方正细黑一简体" panose="03000509000000000000" pitchFamily="65" charset="-122"/>
              <a:cs typeface="Courier New"/>
            </a:endParaRPr>
          </a:p>
        </p:txBody>
      </p:sp>
      <p:sp>
        <p:nvSpPr>
          <p:cNvPr id="27" name="内容占位符 2">
            <a:hlinkClick r:id="rId4" action="ppaction://hlinksldjump"/>
          </p:cNvPr>
          <p:cNvSpPr txBox="1">
            <a:spLocks/>
          </p:cNvSpPr>
          <p:nvPr/>
        </p:nvSpPr>
        <p:spPr>
          <a:xfrm>
            <a:off x="4297387" y="4581128"/>
            <a:ext cx="5544616"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indent="0"/>
            <a:r>
              <a:rPr lang="zh-CN" altLang="en-US" sz="2800" b="1" kern="100" dirty="0" smtClean="0">
                <a:solidFill>
                  <a:schemeClr val="accent1">
                    <a:lumMod val="75000"/>
                  </a:schemeClr>
                </a:solidFill>
                <a:latin typeface="Times New Roman"/>
                <a:ea typeface="方正细黑一简体"/>
                <a:cs typeface="Times New Roman"/>
              </a:rPr>
              <a:t>训练评价</a:t>
            </a:r>
            <a:r>
              <a:rPr lang="en-US" altLang="zh-CN" sz="2800" b="1" kern="100" dirty="0" smtClean="0">
                <a:solidFill>
                  <a:schemeClr val="accent1">
                    <a:lumMod val="75000"/>
                  </a:schemeClr>
                </a:solidFill>
                <a:latin typeface="Times New Roman"/>
                <a:ea typeface="方正细黑一简体"/>
                <a:cs typeface="Times New Roman"/>
              </a:rPr>
              <a:t>——</a:t>
            </a:r>
            <a:r>
              <a:rPr lang="zh-CN" altLang="en-US" sz="2800" b="1" kern="100" dirty="0">
                <a:solidFill>
                  <a:schemeClr val="accent1">
                    <a:lumMod val="75000"/>
                  </a:schemeClr>
                </a:solidFill>
                <a:latin typeface="Times New Roman"/>
                <a:ea typeface="方正细黑一简体"/>
                <a:cs typeface="Times New Roman"/>
              </a:rPr>
              <a:t>巩</a:t>
            </a:r>
            <a:r>
              <a:rPr lang="zh-CN" altLang="en-US" sz="2800" b="1" kern="100" dirty="0" smtClean="0">
                <a:solidFill>
                  <a:schemeClr val="accent1">
                    <a:lumMod val="75000"/>
                  </a:schemeClr>
                </a:solidFill>
                <a:latin typeface="Times New Roman"/>
                <a:ea typeface="方正细黑一简体"/>
                <a:cs typeface="Times New Roman"/>
              </a:rPr>
              <a:t>固、迁移和发展</a:t>
            </a:r>
            <a:endParaRPr lang="zh-CN" altLang="en-US" sz="2800" b="1" kern="100" dirty="0">
              <a:solidFill>
                <a:schemeClr val="accent1">
                  <a:lumMod val="75000"/>
                </a:schemeClr>
              </a:solidFill>
              <a:latin typeface="Times New Roman"/>
              <a:ea typeface="方正细黑一简体"/>
              <a:cs typeface="Times New Roman"/>
            </a:endParaRPr>
          </a:p>
        </p:txBody>
      </p:sp>
      <p:grpSp>
        <p:nvGrpSpPr>
          <p:cNvPr id="19" name="组合 18"/>
          <p:cNvGrpSpPr/>
          <p:nvPr/>
        </p:nvGrpSpPr>
        <p:grpSpPr>
          <a:xfrm>
            <a:off x="2868694" y="2349165"/>
            <a:ext cx="743068" cy="724865"/>
            <a:chOff x="5318863" y="2214122"/>
            <a:chExt cx="743068" cy="724865"/>
          </a:xfrm>
        </p:grpSpPr>
        <p:cxnSp>
          <p:nvCxnSpPr>
            <p:cNvPr id="20"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18863" y="2314602"/>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2</a:t>
              </a:r>
              <a:endParaRPr lang="id-ID" sz="3000" b="1" dirty="0">
                <a:solidFill>
                  <a:schemeClr val="tx1">
                    <a:lumMod val="50000"/>
                    <a:lumOff val="50000"/>
                  </a:schemeClr>
                </a:solidFill>
                <a:latin typeface="Lato Light" charset="0"/>
                <a:cs typeface="Lato Light" charset="0"/>
              </a:endParaRPr>
            </a:p>
          </p:txBody>
        </p:sp>
      </p:grpSp>
      <p:cxnSp>
        <p:nvCxnSpPr>
          <p:cNvPr id="22" name="Straight Connector 47"/>
          <p:cNvCxnSpPr/>
          <p:nvPr/>
        </p:nvCxnSpPr>
        <p:spPr>
          <a:xfrm flipV="1">
            <a:off x="4044262" y="3121405"/>
            <a:ext cx="5734117" cy="1"/>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24" name="内容占位符 2">
            <a:hlinkClick r:id="rId5" action="ppaction://hlinksldjump"/>
          </p:cNvPr>
          <p:cNvSpPr txBox="1">
            <a:spLocks/>
          </p:cNvSpPr>
          <p:nvPr/>
        </p:nvSpPr>
        <p:spPr>
          <a:xfrm>
            <a:off x="4179894" y="1153216"/>
            <a:ext cx="5976664"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solidFill>
                  <a:schemeClr val="accent3">
                    <a:lumMod val="50000"/>
                  </a:schemeClr>
                </a:solidFill>
                <a:latin typeface="方正细黑一简体" panose="03000509000000000000" pitchFamily="65" charset="-122"/>
                <a:ea typeface="方正细黑一简体" panose="03000509000000000000" pitchFamily="65" charset="-122"/>
                <a:cs typeface="Courier New"/>
              </a:rPr>
              <a:t>实验准备</a:t>
            </a:r>
            <a:r>
              <a:rPr lang="en-US" altLang="zh-CN" sz="2800" b="1" kern="100" dirty="0">
                <a:solidFill>
                  <a:schemeClr val="accent3">
                    <a:lumMod val="50000"/>
                  </a:schemeClr>
                </a:solidFill>
                <a:ea typeface="方正细黑一简体" panose="03000509000000000000" pitchFamily="65" charset="-122"/>
              </a:rPr>
              <a:t>——</a:t>
            </a:r>
            <a:r>
              <a:rPr lang="zh-CN" altLang="en-US" sz="2800" b="1" kern="100" dirty="0" smtClean="0">
                <a:solidFill>
                  <a:schemeClr val="accent3">
                    <a:lumMod val="50000"/>
                  </a:schemeClr>
                </a:solidFill>
                <a:latin typeface="方正细黑一简体" panose="03000509000000000000" pitchFamily="65" charset="-122"/>
                <a:ea typeface="方正细黑一简体" panose="03000509000000000000" pitchFamily="65" charset="-122"/>
                <a:cs typeface="Courier New"/>
              </a:rPr>
              <a:t>原理、器材和装置</a:t>
            </a:r>
            <a:endParaRPr lang="zh-CN" altLang="zh-CN" sz="2800" b="1" kern="100" dirty="0">
              <a:solidFill>
                <a:schemeClr val="accent3">
                  <a:lumMod val="50000"/>
                </a:schemeClr>
              </a:solidFill>
              <a:latin typeface="方正细黑一简体" panose="03000509000000000000" pitchFamily="65" charset="-122"/>
              <a:ea typeface="方正细黑一简体" panose="03000509000000000000" pitchFamily="65" charset="-122"/>
              <a:cs typeface="Courier New"/>
            </a:endParaRPr>
          </a:p>
        </p:txBody>
      </p:sp>
      <p:grpSp>
        <p:nvGrpSpPr>
          <p:cNvPr id="25" name="组合 24"/>
          <p:cNvGrpSpPr/>
          <p:nvPr/>
        </p:nvGrpSpPr>
        <p:grpSpPr>
          <a:xfrm>
            <a:off x="2857227" y="3420901"/>
            <a:ext cx="743068" cy="724865"/>
            <a:chOff x="5318863" y="2214122"/>
            <a:chExt cx="743068" cy="724865"/>
          </a:xfrm>
        </p:grpSpPr>
        <p:cxnSp>
          <p:nvCxnSpPr>
            <p:cNvPr id="26"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318863" y="2314602"/>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3</a:t>
              </a:r>
              <a:endParaRPr lang="id-ID" sz="3000" b="1" dirty="0">
                <a:solidFill>
                  <a:schemeClr val="tx1">
                    <a:lumMod val="50000"/>
                    <a:lumOff val="50000"/>
                  </a:schemeClr>
                </a:solidFill>
                <a:latin typeface="Lato Light" charset="0"/>
                <a:cs typeface="Lato Light" charset="0"/>
              </a:endParaRPr>
            </a:p>
          </p:txBody>
        </p:sp>
      </p:grpSp>
      <p:cxnSp>
        <p:nvCxnSpPr>
          <p:cNvPr id="29" name="Straight Connector 47"/>
          <p:cNvCxnSpPr/>
          <p:nvPr/>
        </p:nvCxnSpPr>
        <p:spPr>
          <a:xfrm flipV="1">
            <a:off x="4032795" y="4193141"/>
            <a:ext cx="5734117" cy="1"/>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30" name="内容占位符 2">
            <a:hlinkClick r:id="rId6" action="ppaction://hlinksldjump"/>
          </p:cNvPr>
          <p:cNvSpPr txBox="1">
            <a:spLocks/>
          </p:cNvSpPr>
          <p:nvPr/>
        </p:nvSpPr>
        <p:spPr>
          <a:xfrm>
            <a:off x="4222296" y="3501008"/>
            <a:ext cx="5976664"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solidFill>
                  <a:srgbClr val="006600"/>
                </a:solidFill>
                <a:latin typeface="方正细黑一简体" panose="03000509000000000000" pitchFamily="65" charset="-122"/>
                <a:ea typeface="方正细黑一简体" panose="03000509000000000000" pitchFamily="65" charset="-122"/>
                <a:cs typeface="Courier New"/>
              </a:rPr>
              <a:t>实验考法</a:t>
            </a:r>
            <a:r>
              <a:rPr lang="en-US" altLang="zh-CN" sz="2800" b="1" kern="100" dirty="0" smtClean="0">
                <a:solidFill>
                  <a:srgbClr val="006600"/>
                </a:solidFill>
                <a:ea typeface="方正细黑一简体" panose="03000509000000000000" pitchFamily="65" charset="-122"/>
              </a:rPr>
              <a:t>——</a:t>
            </a:r>
            <a:r>
              <a:rPr lang="zh-CN" altLang="en-US" sz="2800" b="1" kern="100" dirty="0" smtClean="0">
                <a:solidFill>
                  <a:srgbClr val="006600"/>
                </a:solidFill>
                <a:latin typeface="方正细黑一简体" panose="03000509000000000000" pitchFamily="65" charset="-122"/>
                <a:ea typeface="方正细黑一简体" panose="03000509000000000000" pitchFamily="65" charset="-122"/>
                <a:cs typeface="Courier New"/>
              </a:rPr>
              <a:t>基础、变通和创新</a:t>
            </a:r>
            <a:endParaRPr lang="zh-CN" altLang="zh-CN" sz="2800" b="1" kern="100" dirty="0">
              <a:solidFill>
                <a:srgbClr val="006600"/>
              </a:solidFill>
              <a:latin typeface="方正细黑一简体" panose="03000509000000000000" pitchFamily="65" charset="-122"/>
              <a:ea typeface="方正细黑一简体" panose="03000509000000000000" pitchFamily="65" charset="-122"/>
              <a:cs typeface="Courier New"/>
            </a:endParaRPr>
          </a:p>
        </p:txBody>
      </p:sp>
    </p:spTree>
    <p:extLst>
      <p:ext uri="{BB962C8B-B14F-4D97-AF65-F5344CB8AC3E}">
        <p14:creationId xmlns:p14="http://schemas.microsoft.com/office/powerpoint/2010/main" val="3067111775"/>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250"/>
                                        <p:tgtEl>
                                          <p:spTgt spid="74"/>
                                        </p:tgtEl>
                                        <p:attrNameLst>
                                          <p:attrName>ppt_x</p:attrName>
                                        </p:attrNameLst>
                                      </p:cBhvr>
                                      <p:tavLst>
                                        <p:tav tm="0">
                                          <p:val>
                                            <p:strVal val="#ppt_x-#ppt_w*1.125000"/>
                                          </p:val>
                                        </p:tav>
                                        <p:tav tm="100000">
                                          <p:val>
                                            <p:strVal val="#ppt_x"/>
                                          </p:val>
                                        </p:tav>
                                      </p:tavLst>
                                    </p:anim>
                                    <p:animEffect transition="in" filter="wipe(right)">
                                      <p:cBhvr>
                                        <p:cTn id="8" dur="250"/>
                                        <p:tgtEl>
                                          <p:spTgt spid="74"/>
                                        </p:tgtEl>
                                      </p:cBhvr>
                                    </p:animEffect>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ipe(left)">
                                      <p:cBhvr>
                                        <p:cTn id="12" dur="500"/>
                                        <p:tgtEl>
                                          <p:spTgt spid="12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par>
                                <p:cTn id="16" presetID="12" presetClass="entr" presetSubtype="8"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250"/>
                                        <p:tgtEl>
                                          <p:spTgt spid="19"/>
                                        </p:tgtEl>
                                        <p:attrNameLst>
                                          <p:attrName>ppt_x</p:attrName>
                                        </p:attrNameLst>
                                      </p:cBhvr>
                                      <p:tavLst>
                                        <p:tav tm="0">
                                          <p:val>
                                            <p:strVal val="#ppt_x-#ppt_w*1.125000"/>
                                          </p:val>
                                        </p:tav>
                                        <p:tav tm="100000">
                                          <p:val>
                                            <p:strVal val="#ppt_x"/>
                                          </p:val>
                                        </p:tav>
                                      </p:tavLst>
                                    </p:anim>
                                    <p:animEffect transition="in" filter="wipe(right)">
                                      <p:cBhvr>
                                        <p:cTn id="19" dur="250"/>
                                        <p:tgtEl>
                                          <p:spTgt spid="19"/>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3"/>
                                        </p:tgtEl>
                                        <p:attrNameLst>
                                          <p:attrName>style.visibility</p:attrName>
                                        </p:attrNameLst>
                                      </p:cBhvr>
                                      <p:to>
                                        <p:strVal val="visible"/>
                                      </p:to>
                                    </p:set>
                                    <p:animEffect transition="in" filter="wipe(left)">
                                      <p:cBhvr>
                                        <p:cTn id="26" dur="500"/>
                                        <p:tgtEl>
                                          <p:spTgt spid="143"/>
                                        </p:tgtEl>
                                      </p:cBhvr>
                                    </p:animEffect>
                                  </p:childTnLst>
                                </p:cTn>
                              </p:par>
                              <p:par>
                                <p:cTn id="27" presetID="12" presetClass="entr" presetSubtype="8"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250"/>
                                        <p:tgtEl>
                                          <p:spTgt spid="25"/>
                                        </p:tgtEl>
                                        <p:attrNameLst>
                                          <p:attrName>ppt_x</p:attrName>
                                        </p:attrNameLst>
                                      </p:cBhvr>
                                      <p:tavLst>
                                        <p:tav tm="0">
                                          <p:val>
                                            <p:strVal val="#ppt_x-#ppt_w*1.125000"/>
                                          </p:val>
                                        </p:tav>
                                        <p:tav tm="100000">
                                          <p:val>
                                            <p:strVal val="#ppt_x"/>
                                          </p:val>
                                        </p:tav>
                                      </p:tavLst>
                                    </p:anim>
                                    <p:animEffect transition="in" filter="wipe(right)">
                                      <p:cBhvr>
                                        <p:cTn id="30" dur="250"/>
                                        <p:tgtEl>
                                          <p:spTgt spid="25"/>
                                        </p:tgtEl>
                                      </p:cBhvr>
                                    </p:animEffect>
                                  </p:childTnLst>
                                </p:cTn>
                              </p:par>
                            </p:childTnLst>
                          </p:cTn>
                        </p:par>
                        <p:par>
                          <p:cTn id="31" fill="hold">
                            <p:stCondLst>
                              <p:cond delay="1250"/>
                            </p:stCondLst>
                            <p:childTnLst>
                              <p:par>
                                <p:cTn id="32" presetID="22" presetClass="entr" presetSubtype="8"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par>
                          <p:cTn id="38" fill="hold">
                            <p:stCondLst>
                              <p:cond delay="1750"/>
                            </p:stCondLst>
                            <p:childTnLst>
                              <p:par>
                                <p:cTn id="39" presetID="12" presetClass="entr" presetSubtype="8" fill="hold" nodeType="afterEffect">
                                  <p:stCondLst>
                                    <p:cond delay="0"/>
                                  </p:stCondLst>
                                  <p:childTnLst>
                                    <p:set>
                                      <p:cBhvr>
                                        <p:cTn id="40" dur="1" fill="hold">
                                          <p:stCondLst>
                                            <p:cond delay="0"/>
                                          </p:stCondLst>
                                        </p:cTn>
                                        <p:tgtEl>
                                          <p:spTgt spid="78"/>
                                        </p:tgtEl>
                                        <p:attrNameLst>
                                          <p:attrName>style.visibility</p:attrName>
                                        </p:attrNameLst>
                                      </p:cBhvr>
                                      <p:to>
                                        <p:strVal val="visible"/>
                                      </p:to>
                                    </p:set>
                                    <p:anim calcmode="lin" valueType="num">
                                      <p:cBhvr additive="base">
                                        <p:cTn id="41" dur="250"/>
                                        <p:tgtEl>
                                          <p:spTgt spid="78"/>
                                        </p:tgtEl>
                                        <p:attrNameLst>
                                          <p:attrName>ppt_x</p:attrName>
                                        </p:attrNameLst>
                                      </p:cBhvr>
                                      <p:tavLst>
                                        <p:tav tm="0">
                                          <p:val>
                                            <p:strVal val="#ppt_x-#ppt_w*1.125000"/>
                                          </p:val>
                                        </p:tav>
                                        <p:tav tm="100000">
                                          <p:val>
                                            <p:strVal val="#ppt_x"/>
                                          </p:val>
                                        </p:tav>
                                      </p:tavLst>
                                    </p:anim>
                                    <p:animEffect transition="in" filter="wipe(right)">
                                      <p:cBhvr>
                                        <p:cTn id="42" dur="250"/>
                                        <p:tgtEl>
                                          <p:spTgt spid="78"/>
                                        </p:tgtEl>
                                      </p:cBhvr>
                                    </p:animEffect>
                                  </p:childTnLst>
                                </p:cTn>
                              </p:par>
                            </p:childTnLst>
                          </p:cTn>
                        </p:par>
                        <p:par>
                          <p:cTn id="43" fill="hold">
                            <p:stCondLst>
                              <p:cond delay="2000"/>
                            </p:stCondLst>
                            <p:childTnLst>
                              <p:par>
                                <p:cTn id="44" presetID="22" presetClass="entr" presetSubtype="8" fill="hold"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wipe(left)">
                                      <p:cBhvr>
                                        <p:cTn id="46" dur="500"/>
                                        <p:tgtEl>
                                          <p:spTgt spid="12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27" grpId="0"/>
      <p:bldP spid="24"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01</a:t>
              </a:r>
            </a:p>
          </p:txBody>
        </p:sp>
      </p:grpSp>
      <p:sp>
        <p:nvSpPr>
          <p:cNvPr id="24" name="TextBox 23"/>
          <p:cNvSpPr txBox="1"/>
          <p:nvPr/>
        </p:nvSpPr>
        <p:spPr>
          <a:xfrm>
            <a:off x="3865339" y="2802898"/>
            <a:ext cx="7632848" cy="684805"/>
          </a:xfrm>
          <a:prstGeom prst="rect">
            <a:avLst/>
          </a:prstGeom>
          <a:noFill/>
        </p:spPr>
        <p:txBody>
          <a:bodyPr wrap="square" lIns="68584" tIns="34291" rIns="68584" bIns="34291" rtlCol="0">
            <a:spAutoFit/>
          </a:bodyPr>
          <a:lstStyle/>
          <a:p>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实验准备</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原理、器材和装置</a:t>
            </a:r>
            <a:endPar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endParaRPr>
          </a:p>
        </p:txBody>
      </p:sp>
    </p:spTree>
    <p:extLst>
      <p:ext uri="{BB962C8B-B14F-4D97-AF65-F5344CB8AC3E}">
        <p14:creationId xmlns:p14="http://schemas.microsoft.com/office/powerpoint/2010/main" val="349052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160634601"/>
              </p:ext>
            </p:extLst>
          </p:nvPr>
        </p:nvGraphicFramePr>
        <p:xfrm>
          <a:off x="624979" y="529357"/>
          <a:ext cx="11017224" cy="5894923"/>
        </p:xfrm>
        <a:graphic>
          <a:graphicData uri="http://schemas.openxmlformats.org/drawingml/2006/table">
            <a:tbl>
              <a:tblPr/>
              <a:tblGrid>
                <a:gridCol w="2952328"/>
                <a:gridCol w="8064896"/>
              </a:tblGrid>
              <a:tr h="282873">
                <a:tc>
                  <a:txBody>
                    <a:bodyPr/>
                    <a:lstStyle/>
                    <a:p>
                      <a:pPr algn="ctr">
                        <a:lnSpc>
                          <a:spcPct val="150000"/>
                        </a:lnSpc>
                        <a:spcAft>
                          <a:spcPts val="0"/>
                        </a:spcAft>
                      </a:pPr>
                      <a:r>
                        <a:rPr lang="zh-CN" sz="2800" b="1" kern="100" dirty="0">
                          <a:effectLst/>
                          <a:latin typeface="Times New Roman"/>
                          <a:ea typeface="方正细黑一简体"/>
                          <a:cs typeface="Times New Roman"/>
                        </a:rPr>
                        <a:t>实验电路</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实验原理</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414363">
                <a:tc>
                  <a:txBody>
                    <a:bodyPr/>
                    <a:lstStyle/>
                    <a:p>
                      <a:pPr algn="ctr">
                        <a:lnSpc>
                          <a:spcPct val="150000"/>
                        </a:lnSpc>
                        <a:spcAft>
                          <a:spcPts val="0"/>
                        </a:spcAft>
                      </a:pP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由</a:t>
                      </a: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U</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Ir</a:t>
                      </a:r>
                      <a:r>
                        <a:rPr lang="zh-CN" sz="2800" b="1" kern="100" dirty="0">
                          <a:effectLst/>
                          <a:latin typeface="Times New Roman"/>
                          <a:ea typeface="方正细黑一简体"/>
                          <a:cs typeface="Times New Roman"/>
                        </a:rPr>
                        <a:t>知，改变外电路的阻值可测出多组</a:t>
                      </a:r>
                      <a:r>
                        <a:rPr lang="en-US" sz="2800" b="1" i="1" kern="100" dirty="0">
                          <a:effectLst/>
                          <a:latin typeface="Times New Roman"/>
                          <a:ea typeface="方正细黑一简体"/>
                          <a:cs typeface="Courier New"/>
                        </a:rPr>
                        <a:t>U</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I</a:t>
                      </a:r>
                      <a:r>
                        <a:rPr lang="zh-CN" sz="2800" b="1" kern="100" dirty="0">
                          <a:effectLst/>
                          <a:latin typeface="Times New Roman"/>
                          <a:ea typeface="方正细黑一简体"/>
                          <a:cs typeface="Times New Roman"/>
                        </a:rPr>
                        <a:t>的值，通过图像可求出</a:t>
                      </a: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zh-CN" sz="2800" b="1" kern="100" dirty="0">
                          <a:effectLst/>
                          <a:latin typeface="Times New Roman"/>
                          <a:ea typeface="方正细黑一简体"/>
                          <a:cs typeface="Times New Roman"/>
                        </a:rPr>
                        <a:t>的值。实验电路如图所示</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414363">
                <a:tc>
                  <a:txBody>
                    <a:bodyPr/>
                    <a:lstStyle/>
                    <a:p>
                      <a:pPr algn="ctr">
                        <a:lnSpc>
                          <a:spcPct val="150000"/>
                        </a:lnSpc>
                        <a:spcAft>
                          <a:spcPts val="0"/>
                        </a:spcAft>
                      </a:pP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如图所示，由</a:t>
                      </a:r>
                      <a:r>
                        <a:rPr lang="en-US" sz="2800" b="1" i="1" kern="100">
                          <a:effectLst/>
                          <a:latin typeface="Times New Roman"/>
                          <a:ea typeface="方正细黑一简体"/>
                          <a:cs typeface="Courier New"/>
                        </a:rPr>
                        <a:t>E</a:t>
                      </a:r>
                      <a:r>
                        <a:rPr lang="zh-CN" sz="2800" b="1" kern="100">
                          <a:effectLst/>
                          <a:latin typeface="Times New Roman"/>
                          <a:ea typeface="方正细黑一简体"/>
                          <a:cs typeface="Times New Roman"/>
                        </a:rPr>
                        <a:t>＝</a:t>
                      </a:r>
                      <a:r>
                        <a:rPr lang="en-US" sz="2800" b="1" i="1" kern="100">
                          <a:effectLst/>
                          <a:latin typeface="Times New Roman"/>
                          <a:ea typeface="方正细黑一简体"/>
                          <a:cs typeface="Courier New"/>
                        </a:rPr>
                        <a:t>IR</a:t>
                      </a:r>
                      <a:r>
                        <a:rPr lang="zh-CN" sz="2800" b="1" kern="100">
                          <a:effectLst/>
                          <a:latin typeface="Times New Roman"/>
                          <a:ea typeface="方正细黑一简体"/>
                          <a:cs typeface="Times New Roman"/>
                        </a:rPr>
                        <a:t>＋</a:t>
                      </a:r>
                      <a:r>
                        <a:rPr lang="en-US" sz="2800" b="1" i="1" kern="100">
                          <a:effectLst/>
                          <a:latin typeface="Times New Roman"/>
                          <a:ea typeface="方正细黑一简体"/>
                          <a:cs typeface="Courier New"/>
                        </a:rPr>
                        <a:t>Ir</a:t>
                      </a:r>
                      <a:r>
                        <a:rPr lang="zh-CN" sz="2800" b="1" kern="100">
                          <a:effectLst/>
                          <a:latin typeface="Times New Roman"/>
                          <a:ea typeface="方正细黑一简体"/>
                          <a:cs typeface="Times New Roman"/>
                        </a:rPr>
                        <a:t>知，改变电阻箱的阻值，测出多组</a:t>
                      </a:r>
                      <a:r>
                        <a:rPr lang="en-US" sz="2800" b="1" i="1" kern="100">
                          <a:effectLst/>
                          <a:latin typeface="Times New Roman"/>
                          <a:ea typeface="方正细黑一简体"/>
                          <a:cs typeface="Courier New"/>
                        </a:rPr>
                        <a:t>I</a:t>
                      </a:r>
                      <a:r>
                        <a:rPr lang="zh-CN" sz="2800" b="1" kern="100">
                          <a:effectLst/>
                          <a:latin typeface="Times New Roman"/>
                          <a:ea typeface="方正细黑一简体"/>
                          <a:cs typeface="Times New Roman"/>
                        </a:rPr>
                        <a:t>、</a:t>
                      </a:r>
                      <a:r>
                        <a:rPr lang="en-US" sz="2800" b="1" i="1" kern="100">
                          <a:effectLst/>
                          <a:latin typeface="Times New Roman"/>
                          <a:ea typeface="方正细黑一简体"/>
                          <a:cs typeface="Courier New"/>
                        </a:rPr>
                        <a:t>R</a:t>
                      </a:r>
                      <a:r>
                        <a:rPr lang="zh-CN" sz="2800" b="1" kern="100">
                          <a:effectLst/>
                          <a:latin typeface="Times New Roman"/>
                          <a:ea typeface="方正细黑一简体"/>
                          <a:cs typeface="Times New Roman"/>
                        </a:rPr>
                        <a:t>的值，通过图像就可求出</a:t>
                      </a:r>
                      <a:r>
                        <a:rPr lang="en-US" sz="2800" b="1" i="1" kern="100">
                          <a:effectLst/>
                          <a:latin typeface="Times New Roman"/>
                          <a:ea typeface="方正细黑一简体"/>
                          <a:cs typeface="Courier New"/>
                        </a:rPr>
                        <a:t>E</a:t>
                      </a:r>
                      <a:r>
                        <a:rPr lang="zh-CN" sz="2800" b="1" kern="100">
                          <a:effectLst/>
                          <a:latin typeface="Times New Roman"/>
                          <a:ea typeface="方正细黑一简体"/>
                          <a:cs typeface="Times New Roman"/>
                        </a:rPr>
                        <a:t>、</a:t>
                      </a:r>
                      <a:r>
                        <a:rPr lang="en-US" sz="2800" b="1" i="1" kern="100">
                          <a:effectLst/>
                          <a:latin typeface="Times New Roman"/>
                          <a:ea typeface="方正细黑一简体"/>
                          <a:cs typeface="Courier New"/>
                        </a:rPr>
                        <a:t>r</a:t>
                      </a:r>
                      <a:r>
                        <a:rPr lang="zh-CN" sz="2800" b="1" kern="100">
                          <a:effectLst/>
                          <a:latin typeface="Times New Roman"/>
                          <a:ea typeface="方正细黑一简体"/>
                          <a:cs typeface="Times New Roman"/>
                        </a:rPr>
                        <a:t>的值</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414363">
                <a:tc>
                  <a:txBody>
                    <a:bodyPr/>
                    <a:lstStyle/>
                    <a:p>
                      <a:pPr algn="ctr">
                        <a:lnSpc>
                          <a:spcPct val="150000"/>
                        </a:lnSpc>
                        <a:spcAft>
                          <a:spcPts val="0"/>
                        </a:spcAft>
                      </a:pP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由</a:t>
                      </a: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U</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sz="2800" b="1" i="1" kern="100" dirty="0" smtClean="0">
                          <a:effectLst/>
                          <a:latin typeface="Times New Roman"/>
                          <a:ea typeface="方正细黑一简体"/>
                          <a:cs typeface="Courier New"/>
                        </a:rPr>
                        <a:t>r</a:t>
                      </a:r>
                      <a:r>
                        <a:rPr lang="zh-CN" sz="2800" b="1" kern="100" dirty="0">
                          <a:effectLst/>
                          <a:latin typeface="Times New Roman"/>
                          <a:ea typeface="方正细黑一简体"/>
                          <a:cs typeface="Times New Roman"/>
                        </a:rPr>
                        <a:t>知，改变电阻箱阻值，测出多组</a:t>
                      </a:r>
                      <a:r>
                        <a:rPr lang="en-US" sz="2800" b="1" i="1" kern="100" dirty="0">
                          <a:effectLst/>
                          <a:latin typeface="Times New Roman"/>
                          <a:ea typeface="方正细黑一简体"/>
                          <a:cs typeface="Courier New"/>
                        </a:rPr>
                        <a:t>U</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zh-CN" sz="2800" b="1" kern="100" dirty="0">
                          <a:effectLst/>
                          <a:latin typeface="Times New Roman"/>
                          <a:ea typeface="方正细黑一简体"/>
                          <a:cs typeface="Times New Roman"/>
                        </a:rPr>
                        <a:t>值，通过公式或图像可求出</a:t>
                      </a: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zh-CN" sz="2800" b="1" kern="100" dirty="0">
                          <a:effectLst/>
                          <a:latin typeface="Times New Roman"/>
                          <a:ea typeface="方正细黑一简体"/>
                          <a:cs typeface="Times New Roman"/>
                        </a:rPr>
                        <a:t>。实验电路如图所示</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pic>
        <p:nvPicPr>
          <p:cNvPr id="1032" name="Picture 8" descr="C:\Documents and Settings\Administrator\桌面\23XKCWLRJBS12-40.T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1345059" y="1468191"/>
            <a:ext cx="1476747" cy="130700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Documents and Settings\Administrator\桌面\23XKCWLRJBS12-41.TIF"/>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1368406" y="3284984"/>
            <a:ext cx="1160710" cy="10200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23XKCWLRJBS12-42.TIF"/>
          <p:cNvPicPr>
            <a:picLocks noChangeAspect="1" noChangeArrowheads="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1489075" y="5013176"/>
            <a:ext cx="1188715" cy="9701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对象 1"/>
          <p:cNvGraphicFramePr>
            <a:graphicFrameLocks noChangeAspect="1"/>
          </p:cNvGraphicFramePr>
          <p:nvPr>
            <p:extLst>
              <p:ext uri="{D42A27DB-BD31-4B8C-83A1-F6EECF244321}">
                <p14:modId xmlns:p14="http://schemas.microsoft.com/office/powerpoint/2010/main" val="1087937001"/>
              </p:ext>
            </p:extLst>
          </p:nvPr>
        </p:nvGraphicFramePr>
        <p:xfrm>
          <a:off x="5161483" y="4421436"/>
          <a:ext cx="619125" cy="992188"/>
        </p:xfrm>
        <a:graphic>
          <a:graphicData uri="http://schemas.openxmlformats.org/presentationml/2006/ole">
            <mc:AlternateContent xmlns:mc="http://schemas.openxmlformats.org/markup-compatibility/2006">
              <mc:Choice xmlns:v="urn:schemas-microsoft-com:vml" Requires="v">
                <p:oleObj spid="_x0000_s43016" name="文档" r:id="rId9" imgW="635063" imgH="1001854" progId="Word.Document.12">
                  <p:embed/>
                </p:oleObj>
              </mc:Choice>
              <mc:Fallback>
                <p:oleObj name="文档" r:id="rId9" imgW="635063" imgH="1001854" progId="Word.Document.12">
                  <p:embed/>
                  <p:pic>
                    <p:nvPicPr>
                      <p:cNvPr id="0" name=""/>
                      <p:cNvPicPr/>
                      <p:nvPr/>
                    </p:nvPicPr>
                    <p:blipFill>
                      <a:blip r:embed="rId10"/>
                      <a:stretch>
                        <a:fillRect/>
                      </a:stretch>
                    </p:blipFill>
                    <p:spPr>
                      <a:xfrm>
                        <a:off x="5161483" y="4421436"/>
                        <a:ext cx="619125" cy="992188"/>
                      </a:xfrm>
                      <a:prstGeom prst="rect">
                        <a:avLst/>
                      </a:prstGeom>
                    </p:spPr>
                  </p:pic>
                </p:oleObj>
              </mc:Fallback>
            </mc:AlternateContent>
          </a:graphicData>
        </a:graphic>
      </p:graphicFrame>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02</a:t>
              </a:r>
            </a:p>
          </p:txBody>
        </p:sp>
      </p:grpSp>
      <p:sp>
        <p:nvSpPr>
          <p:cNvPr id="24" name="TextBox 23"/>
          <p:cNvSpPr txBox="1"/>
          <p:nvPr/>
        </p:nvSpPr>
        <p:spPr>
          <a:xfrm>
            <a:off x="3828672" y="2802898"/>
            <a:ext cx="7669515"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实验操作</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过程、细节和反思</a:t>
            </a:r>
          </a:p>
        </p:txBody>
      </p:sp>
    </p:spTree>
    <p:extLst>
      <p:ext uri="{BB962C8B-B14F-4D97-AF65-F5344CB8AC3E}">
        <p14:creationId xmlns:p14="http://schemas.microsoft.com/office/powerpoint/2010/main" val="306335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548DD4"/>
                </a:solidFill>
                <a:latin typeface="Times New Roman"/>
                <a:ea typeface="方正细黑一简体"/>
                <a:cs typeface="Times New Roman"/>
              </a:rPr>
              <a:t>一、实验操作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．确定电流表、电压表的量程，按如图所示把器材连接好。</a:t>
            </a:r>
            <a:endParaRPr lang="zh-CN" altLang="zh-CN" sz="1050" kern="100" dirty="0">
              <a:latin typeface="宋体"/>
              <a:cs typeface="Courier New"/>
            </a:endParaRPr>
          </a:p>
          <a:p>
            <a:endParaRPr lang="zh-CN" altLang="en-US" dirty="0"/>
          </a:p>
        </p:txBody>
      </p:sp>
      <p:pic>
        <p:nvPicPr>
          <p:cNvPr id="2051" name="Picture 3" descr="20WLLKBS4-3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225379" y="3372381"/>
            <a:ext cx="3543970" cy="232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．把滑动变阻器的滑片移到使阻值最大的一端。</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．闭合开关，调节滑动变阻器，使电流表有明显示数，记录一组电流表的示数</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和电压表的示数</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，用同样的方法测量并记录几组</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的值，并填入预先设计的表格中。</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．断开开关，整理好器材。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760876218"/>
              </p:ext>
            </p:extLst>
          </p:nvPr>
        </p:nvGraphicFramePr>
        <p:xfrm>
          <a:off x="852488" y="1312863"/>
          <a:ext cx="10490200" cy="4232275"/>
        </p:xfrm>
        <a:graphic>
          <a:graphicData uri="http://schemas.openxmlformats.org/presentationml/2006/ole">
            <mc:AlternateContent xmlns:mc="http://schemas.openxmlformats.org/markup-compatibility/2006">
              <mc:Choice xmlns:v="urn:schemas-microsoft-com:vml" Requires="v">
                <p:oleObj spid="_x0000_s14350" name="文档" r:id="rId3" imgW="10490941" imgH="4232099" progId="Word.Document.12">
                  <p:embed/>
                </p:oleObj>
              </mc:Choice>
              <mc:Fallback>
                <p:oleObj name="文档" r:id="rId3" imgW="10490941" imgH="4232099" progId="Word.Document.12">
                  <p:embed/>
                  <p:pic>
                    <p:nvPicPr>
                      <p:cNvPr id="0" name=""/>
                      <p:cNvPicPr/>
                      <p:nvPr/>
                    </p:nvPicPr>
                    <p:blipFill>
                      <a:blip r:embed="rId4"/>
                      <a:stretch>
                        <a:fillRect/>
                      </a:stretch>
                    </p:blipFill>
                    <p:spPr>
                      <a:xfrm>
                        <a:off x="852488" y="1312863"/>
                        <a:ext cx="10490200" cy="4232275"/>
                      </a:xfrm>
                      <a:prstGeom prst="rect">
                        <a:avLst/>
                      </a:prstGeom>
                    </p:spPr>
                  </p:pic>
                </p:oleObj>
              </mc:Fallback>
            </mc:AlternateContent>
          </a:graphicData>
        </a:graphic>
      </p:graphicFrame>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．作图法：</a:t>
            </a:r>
            <a:endParaRPr lang="zh-CN" altLang="zh-CN" sz="1050" kern="100" dirty="0">
              <a:effectLst/>
              <a:latin typeface="宋体"/>
              <a:cs typeface="Courier New"/>
            </a:endParaRPr>
          </a:p>
        </p:txBody>
      </p:sp>
      <p:pic>
        <p:nvPicPr>
          <p:cNvPr id="3074" name="Picture 2" descr="23XKCWLRJBS12-43.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081363" y="2348880"/>
            <a:ext cx="2778547" cy="2608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813185601"/>
              </p:ext>
            </p:extLst>
          </p:nvPr>
        </p:nvGraphicFramePr>
        <p:xfrm>
          <a:off x="852488" y="695325"/>
          <a:ext cx="10490200" cy="5467350"/>
        </p:xfrm>
        <a:graphic>
          <a:graphicData uri="http://schemas.openxmlformats.org/presentationml/2006/ole">
            <mc:AlternateContent xmlns:mc="http://schemas.openxmlformats.org/markup-compatibility/2006">
              <mc:Choice xmlns:v="urn:schemas-microsoft-com:vml" Requires="v">
                <p:oleObj spid="_x0000_s13326" name="文档" r:id="rId3" imgW="10490941" imgH="5467588" progId="Word.Document.12">
                  <p:embed/>
                </p:oleObj>
              </mc:Choice>
              <mc:Fallback>
                <p:oleObj name="文档" r:id="rId3" imgW="10490941" imgH="5467588" progId="Word.Document.12">
                  <p:embed/>
                  <p:pic>
                    <p:nvPicPr>
                      <p:cNvPr id="0" name=""/>
                      <p:cNvPicPr/>
                      <p:nvPr/>
                    </p:nvPicPr>
                    <p:blipFill>
                      <a:blip r:embed="rId4"/>
                      <a:stretch>
                        <a:fillRect/>
                      </a:stretch>
                    </p:blipFill>
                    <p:spPr>
                      <a:xfrm>
                        <a:off x="852488" y="695325"/>
                        <a:ext cx="10490200" cy="5467350"/>
                      </a:xfrm>
                      <a:prstGeom prst="rect">
                        <a:avLst/>
                      </a:prstGeom>
                    </p:spPr>
                  </p:pic>
                </p:oleObj>
              </mc:Fallback>
            </mc:AlternateContent>
          </a:graphicData>
        </a:graphic>
      </p:graphicFrame>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648"/>
            <a:ext cx="10975658" cy="5832647"/>
          </a:xfrm>
        </p:spPr>
        <p:txBody>
          <a:bodyPr>
            <a:normAutofit/>
          </a:bodyPr>
          <a:lstStyle/>
          <a:p>
            <a:pPr indent="713740" algn="just"/>
            <a:r>
              <a:rPr lang="zh-CN" altLang="zh-CN" b="1" kern="100" dirty="0">
                <a:solidFill>
                  <a:srgbClr val="548DD4"/>
                </a:solidFill>
                <a:latin typeface="Times New Roman"/>
                <a:ea typeface="方正细黑一简体"/>
                <a:cs typeface="Times New Roman"/>
              </a:rPr>
              <a:t>三、误差分析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．偶然误差：主要来源于电压表和电流表的读</a:t>
            </a:r>
            <a:r>
              <a:rPr lang="zh-CN" altLang="zh-CN" b="1" kern="100" dirty="0" smtClean="0">
                <a:latin typeface="Times New Roman"/>
                <a:ea typeface="方正细黑一简体"/>
                <a:cs typeface="Times New Roman"/>
              </a:rPr>
              <a:t>数</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以</a:t>
            </a:r>
            <a:r>
              <a:rPr lang="zh-CN" altLang="zh-CN" b="1" kern="100" dirty="0">
                <a:latin typeface="Times New Roman"/>
                <a:ea typeface="方正细黑一简体"/>
                <a:cs typeface="Times New Roman"/>
              </a:rPr>
              <a:t>及作</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图像时描点不准确。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sz="1050" kern="100" dirty="0">
                <a:latin typeface="宋体"/>
                <a:cs typeface="Courier New"/>
              </a:rPr>
              <a:t> </a:t>
            </a:r>
            <a:r>
              <a:rPr lang="zh-CN" altLang="zh-CN" b="1" kern="100" dirty="0">
                <a:latin typeface="Times New Roman"/>
                <a:ea typeface="方正细黑一简体"/>
                <a:cs typeface="Times New Roman"/>
              </a:rPr>
              <a:t>系统误差：主要原因是未考虑电压表的分流作用</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使</a:t>
            </a:r>
            <a:r>
              <a:rPr lang="zh-CN" altLang="zh-CN" b="1" kern="100" dirty="0">
                <a:latin typeface="Times New Roman"/>
                <a:ea typeface="方正细黑一简体"/>
                <a:cs typeface="Times New Roman"/>
              </a:rPr>
              <a:t>得电流表上读出的数值比实际的总电流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即流过电源的电流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要小一些。</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越大，电流表的读数与总电流的偏差就越大，将测量结果与真实情况在</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坐标系中表示出来，如图所示，可见</a:t>
            </a:r>
            <a:r>
              <a:rPr lang="en-US" altLang="zh-CN" b="1" i="1" kern="100" dirty="0">
                <a:latin typeface="Times New Roman"/>
                <a:ea typeface="方正细黑一简体"/>
                <a:cs typeface="Courier New"/>
              </a:rPr>
              <a:t>E</a:t>
            </a:r>
            <a:r>
              <a:rPr lang="zh-CN" altLang="zh-CN" b="1" kern="100" baseline="-25000" dirty="0">
                <a:latin typeface="Times New Roman"/>
                <a:ea typeface="方正细黑一简体"/>
                <a:cs typeface="Times New Roman"/>
              </a:rPr>
              <a:t>测</a:t>
            </a:r>
            <a:r>
              <a:rPr lang="en-US" altLang="zh-CN" b="1" kern="100" dirty="0">
                <a:latin typeface="Times New Roman"/>
                <a:ea typeface="方正细黑一简体"/>
                <a:cs typeface="Courier New"/>
              </a:rPr>
              <a:t>&lt;</a:t>
            </a:r>
            <a:r>
              <a:rPr lang="en-US" altLang="zh-CN" b="1" i="1" kern="100" dirty="0">
                <a:latin typeface="Times New Roman"/>
                <a:ea typeface="方正细黑一简体"/>
                <a:cs typeface="Courier New"/>
              </a:rPr>
              <a:t>E</a:t>
            </a:r>
            <a:r>
              <a:rPr lang="zh-CN" altLang="zh-CN" b="1" kern="100" baseline="-25000" dirty="0">
                <a:latin typeface="Times New Roman"/>
                <a:ea typeface="方正细黑一简体"/>
                <a:cs typeface="Times New Roman"/>
              </a:rPr>
              <a:t>真</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baseline="-25000" dirty="0">
                <a:latin typeface="Times New Roman"/>
                <a:ea typeface="方正细黑一简体"/>
                <a:cs typeface="Times New Roman"/>
              </a:rPr>
              <a:t>测</a:t>
            </a:r>
            <a:r>
              <a:rPr lang="en-US" altLang="zh-CN" b="1" kern="100" dirty="0">
                <a:latin typeface="Times New Roman"/>
                <a:ea typeface="方正细黑一简体"/>
                <a:cs typeface="Courier New"/>
              </a:rPr>
              <a:t>&lt;</a:t>
            </a:r>
            <a:r>
              <a:rPr lang="en-US" altLang="zh-CN" b="1" i="1" kern="100" dirty="0">
                <a:latin typeface="Times New Roman"/>
                <a:ea typeface="方正细黑一简体"/>
                <a:cs typeface="Courier New"/>
              </a:rPr>
              <a:t>r</a:t>
            </a:r>
            <a:r>
              <a:rPr lang="zh-CN" altLang="zh-CN" b="1" kern="100" baseline="-25000" dirty="0">
                <a:latin typeface="Times New Roman"/>
                <a:ea typeface="方正细黑一简体"/>
                <a:cs typeface="Times New Roman"/>
              </a:rPr>
              <a:t>真</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4098" name="Picture 2" descr="F:\人教物理必修第三册（合版）\23XKCWLRJBS12-4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625979" y="1268760"/>
            <a:ext cx="2138978" cy="184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97"/>
            <a:ext cx="10975658" cy="4968554"/>
          </a:xfrm>
        </p:spPr>
        <p:txBody>
          <a:bodyPr>
            <a:normAutofit/>
          </a:bodyPr>
          <a:lstStyle/>
          <a:p>
            <a:pPr indent="713740" algn="just"/>
            <a:r>
              <a:rPr lang="zh-CN" altLang="zh-CN" b="1" kern="100" dirty="0">
                <a:solidFill>
                  <a:srgbClr val="548DD4"/>
                </a:solidFill>
                <a:latin typeface="Times New Roman"/>
                <a:ea typeface="方正细黑一简体"/>
                <a:cs typeface="Times New Roman"/>
              </a:rPr>
              <a:t>四、注意事项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．为了使电池的路端电压变化明显，电池的内阻宜大些，宜选用旧电池和内阻较大的电压表。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．电池在大电流放电时极化现象较严重，电动势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会明显下降，内阻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会明显增大，故长时间放电不宜超过</a:t>
            </a:r>
            <a:r>
              <a:rPr lang="en-US" altLang="zh-CN" b="1" kern="100" dirty="0">
                <a:latin typeface="Times New Roman"/>
                <a:ea typeface="方正细黑一简体"/>
                <a:cs typeface="Courier New"/>
              </a:rPr>
              <a:t>0.3 A</a:t>
            </a:r>
            <a:r>
              <a:rPr lang="zh-CN" altLang="zh-CN" b="1" kern="100" dirty="0">
                <a:latin typeface="Times New Roman"/>
                <a:ea typeface="方正细黑一简体"/>
                <a:cs typeface="Times New Roman"/>
              </a:rPr>
              <a:t>，短时间放电不宜超过</a:t>
            </a:r>
            <a:r>
              <a:rPr lang="en-US" altLang="zh-CN" b="1" kern="100" dirty="0">
                <a:latin typeface="Times New Roman"/>
                <a:ea typeface="方正细黑一简体"/>
                <a:cs typeface="Courier New"/>
              </a:rPr>
              <a:t>0.5 A</a:t>
            </a:r>
            <a:r>
              <a:rPr lang="zh-CN" altLang="zh-CN" b="1" kern="100" dirty="0">
                <a:latin typeface="Times New Roman"/>
                <a:ea typeface="方正细黑一简体"/>
                <a:cs typeface="Times New Roman"/>
              </a:rPr>
              <a:t>，因此，实验中不要将</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调得过大，读电表要快，每次读完后应立即断电。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89"/>
            <a:ext cx="10975658" cy="5040562"/>
          </a:xfrm>
        </p:spPr>
        <p:txBody>
          <a:bodyPr>
            <a:normAutofit/>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．电压表、电流表应选择合适的量程，使测量时指针偏转角大些，以减小读数时的相对误差。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．若干电池的路端电压变化不很明显，作图像时，纵轴单位可以取得小一些，且纵轴起点可以不从零开始。</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．画</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图像时，要使较多的点落在这条直线上或使各点均匀分布在直线的两侧，个别偏离直线太远的点可舍去不予考虑。这样，就可使偶然误差得到部分抵消，从而提高精确度。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sz="1050" kern="100" dirty="0">
                <a:latin typeface="宋体"/>
                <a:cs typeface="Courier New"/>
              </a:rPr>
              <a:t> </a:t>
            </a:r>
            <a:r>
              <a:rPr lang="zh-CN" altLang="zh-CN" b="1" kern="100" dirty="0">
                <a:latin typeface="Times New Roman"/>
                <a:ea typeface="方正细黑一简体"/>
                <a:cs typeface="Times New Roman"/>
              </a:rPr>
              <a:t>由于电池的内阻较小，当电流</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变化时，电压</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的变化较小，这样会使测量数据集中在</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图像的很小区域，如图所示，不利于减小误差。如何调整坐标轴来解决这个问题？怎样根据调整后的图像确定电源的电动势和内阻？</a:t>
            </a:r>
            <a:endParaRPr lang="zh-CN" altLang="zh-CN" sz="1050" kern="100" dirty="0">
              <a:latin typeface="宋体"/>
              <a:cs typeface="Courier New"/>
            </a:endParaRPr>
          </a:p>
          <a:p>
            <a:endParaRPr lang="zh-CN" altLang="en-US" dirty="0"/>
          </a:p>
        </p:txBody>
      </p:sp>
      <p:sp>
        <p:nvSpPr>
          <p:cNvPr id="3" name="流程图: 离页连接符 2"/>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837129" y="-27384"/>
            <a:ext cx="2228495" cy="664028"/>
          </a:xfrm>
          <a:prstGeom prst="rect">
            <a:avLst/>
          </a:prstGeom>
        </p:spPr>
        <p:txBody>
          <a:bodyPr wrap="none">
            <a:spAutoFit/>
          </a:bodyPr>
          <a:lstStyle/>
          <a:p>
            <a:pPr lvl="0" algn="ctr">
              <a:lnSpc>
                <a:spcPct val="150000"/>
              </a:lnSpc>
              <a:spcBef>
                <a:spcPct val="20000"/>
              </a:spcBef>
              <a:tabLst>
                <a:tab pos="9685338" algn="l"/>
              </a:tabLst>
            </a:pP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关键点反思</a:t>
            </a:r>
            <a:r>
              <a:rPr lang="en-US" altLang="zh-CN" sz="2800" b="1" kern="100" dirty="0">
                <a:latin typeface="Times New Roman"/>
                <a:ea typeface="方正细黑一简体"/>
                <a:cs typeface="Courier New"/>
              </a:rPr>
              <a:t>]</a:t>
            </a:r>
            <a:endParaRPr lang="zh-CN" altLang="zh-CN" sz="1100" kern="100" dirty="0">
              <a:latin typeface="宋体"/>
              <a:cs typeface="Courier New"/>
            </a:endParaRPr>
          </a:p>
        </p:txBody>
      </p:sp>
      <p:pic>
        <p:nvPicPr>
          <p:cNvPr id="5122" name="Picture 2" descr="F:\人教物理必修第三册（合版）\23XKCWLRJBS12-45.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657427" y="3861048"/>
            <a:ext cx="3393654" cy="23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701689950"/>
              </p:ext>
            </p:extLst>
          </p:nvPr>
        </p:nvGraphicFramePr>
        <p:xfrm>
          <a:off x="776288" y="1327150"/>
          <a:ext cx="10639425" cy="4562475"/>
        </p:xfrm>
        <a:graphic>
          <a:graphicData uri="http://schemas.openxmlformats.org/presentationml/2006/ole">
            <mc:AlternateContent xmlns:mc="http://schemas.openxmlformats.org/markup-compatibility/2006">
              <mc:Choice xmlns:v="urn:schemas-microsoft-com:vml" Requires="v">
                <p:oleObj spid="_x0000_s12302" name="文档" r:id="rId3" imgW="10720874" imgH="4609920" progId="Word.Document.12">
                  <p:embed/>
                </p:oleObj>
              </mc:Choice>
              <mc:Fallback>
                <p:oleObj name="文档" r:id="rId3" imgW="10720874" imgH="4609920" progId="Word.Document.12">
                  <p:embed/>
                  <p:pic>
                    <p:nvPicPr>
                      <p:cNvPr id="0" name=""/>
                      <p:cNvPicPr/>
                      <p:nvPr/>
                    </p:nvPicPr>
                    <p:blipFill>
                      <a:blip r:embed="rId4"/>
                      <a:stretch>
                        <a:fillRect/>
                      </a:stretch>
                    </p:blipFill>
                    <p:spPr>
                      <a:xfrm>
                        <a:off x="776288" y="1327150"/>
                        <a:ext cx="10639425" cy="4562475"/>
                      </a:xfrm>
                      <a:prstGeom prst="rect">
                        <a:avLst/>
                      </a:prstGeom>
                    </p:spPr>
                  </p:pic>
                </p:oleObj>
              </mc:Fallback>
            </mc:AlternateContent>
          </a:graphicData>
        </a:graphic>
      </p:graphicFrame>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．若使用旧电池进行该实验时，发现路端电压</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随电流</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变化仍不明显，用什么方法可以使这个变化更明显一些。</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如图所示给电源串联一个定值电阻，既作为保护电阻，又可以增加电源的等效内阻，使电压表的示数有明显的变化。</a:t>
            </a:r>
            <a:endParaRPr lang="zh-CN" altLang="zh-CN" sz="1050" kern="100" dirty="0">
              <a:latin typeface="宋体"/>
              <a:cs typeface="Courier New"/>
            </a:endParaRPr>
          </a:p>
          <a:p>
            <a:endParaRPr lang="zh-CN" altLang="en-US" dirty="0"/>
          </a:p>
        </p:txBody>
      </p:sp>
      <p:pic>
        <p:nvPicPr>
          <p:cNvPr id="6146" name="Picture 2" descr="23XKCWLRJBS12-4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729368" y="4060824"/>
            <a:ext cx="2620758" cy="19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barn(inVertical)">
                                      <p:cBhvr>
                                        <p:cTn id="10"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673"/>
            <a:ext cx="10975658" cy="5184578"/>
          </a:xfrm>
        </p:spPr>
        <p:txBody>
          <a:bodyPr>
            <a:normAutofit/>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．某兴趣小组计划用如下三组器材设计不同的实验方案来测定干电池的电动势和内阻。</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第一组：一个电流表、一个电压表和一个滑动变阻器；</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第二组：一个电压表和多个定值电阻；</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第三组：两个电流表。</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请根据所学的知识评估这三组器材能否测定干电池的电动势和内阻。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6048671"/>
          </a:xfrm>
        </p:spPr>
        <p:txBody>
          <a:bodyPr>
            <a:normAutofit/>
          </a:bodyPr>
          <a:lstStyle/>
          <a:p>
            <a:pPr indent="713740" algn="just"/>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第一组：电流表测电流，电压表测路端电压，滑动变阻器改变电路的阻值从而获得多组数据，</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可以测出干电池的电动势和内阻；</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第二组：电压表测路端电压，电流可由路端电压和定值电阻求得，通过改变接入定值电阻的个数来改变电路的电阻，故可以测出干电池的电动势和内阻；</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第三组：若只有两个电流表，不管如何去接入都会造成电源断路，所以不能测出干电池的电动势和内阻。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03</a:t>
              </a:r>
            </a:p>
          </p:txBody>
        </p:sp>
      </p:grpSp>
      <p:sp>
        <p:nvSpPr>
          <p:cNvPr id="24" name="TextBox 23"/>
          <p:cNvSpPr txBox="1"/>
          <p:nvPr/>
        </p:nvSpPr>
        <p:spPr>
          <a:xfrm>
            <a:off x="3793331" y="2802898"/>
            <a:ext cx="7669515"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实验考法</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基础、变通和创新</a:t>
            </a:r>
          </a:p>
        </p:txBody>
      </p:sp>
    </p:spTree>
    <p:extLst>
      <p:ext uri="{BB962C8B-B14F-4D97-AF65-F5344CB8AC3E}">
        <p14:creationId xmlns:p14="http://schemas.microsoft.com/office/powerpoint/2010/main" val="128164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390057"/>
          </a:xfrm>
        </p:spPr>
        <p:txBody>
          <a:bodyPr>
            <a:normAutofit lnSpcReduction="10000"/>
          </a:bodyPr>
          <a:lstStyle/>
          <a:p>
            <a:pPr indent="713740" algn="just"/>
            <a:r>
              <a:rPr lang="zh-CN" altLang="zh-CN" b="1" kern="100" dirty="0">
                <a:solidFill>
                  <a:srgbClr val="548DD4"/>
                </a:solidFill>
                <a:latin typeface="Times New Roman"/>
                <a:ea typeface="方正细黑一简体"/>
                <a:cs typeface="Times New Roman"/>
              </a:rPr>
              <a:t>考法</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一</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　实验基本操作</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例</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　某同学用伏安法测一节干电池的电动势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，所给的器材有：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A</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A</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1 000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0.1 A</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E</a:t>
            </a:r>
            <a:r>
              <a:rPr lang="zh-CN" altLang="zh-CN" b="1" kern="100" dirty="0">
                <a:latin typeface="Times New Roman"/>
                <a:ea typeface="方正细黑一简体"/>
                <a:cs typeface="Times New Roman"/>
              </a:rPr>
              <a:t>．开关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和导线若干</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实验中电压表应选用的量程为</a:t>
            </a:r>
            <a:r>
              <a:rPr lang="en-US" altLang="zh-CN" b="1" kern="100" dirty="0">
                <a:latin typeface="Times New Roman"/>
                <a:ea typeface="方正细黑一简体"/>
                <a:cs typeface="Courier New"/>
              </a:rPr>
              <a:t>__________(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；电流表应选用的量程为</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；滑动变阻器应选用</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根据实验要求完成图甲中的实物电路图连线。</a:t>
            </a:r>
            <a:endParaRPr lang="zh-CN" altLang="zh-CN" sz="1050" kern="100" dirty="0">
              <a:latin typeface="宋体"/>
              <a:cs typeface="Courier New"/>
            </a:endParaRPr>
          </a:p>
          <a:p>
            <a:endParaRPr lang="zh-CN" altLang="en-US" dirty="0"/>
          </a:p>
        </p:txBody>
      </p:sp>
      <p:pic>
        <p:nvPicPr>
          <p:cNvPr id="8194" name="Picture 2" descr="23XKCWLRJBS12-4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36495" y="3985169"/>
            <a:ext cx="5052004" cy="182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实验测得的</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组数据已在</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图像中标出，如图乙所示。请你根据数据点位置完成</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图线，并由图线求出该电池的电动势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 V</a:t>
            </a:r>
            <a:r>
              <a:rPr lang="zh-CN" altLang="zh-CN" b="1" kern="100" dirty="0">
                <a:latin typeface="Times New Roman"/>
                <a:ea typeface="方正细黑一简体"/>
                <a:cs typeface="Times New Roman"/>
              </a:rPr>
              <a:t>，内阻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结果保留</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位有效数字</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　</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一节干电池电动势约为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，则电压表应选用的量程为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；电路最大电流约为零点几安，电流表应选用的量程为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；为方便实验操作，且外电压明显变化，滑动变阻器应选</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764704"/>
            <a:ext cx="10975658" cy="4525963"/>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伏安法测电源电动势和内阻实验，电压表测路端电压，电流表测电路电流，实物电路图如图</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所示。</a:t>
            </a:r>
            <a:endParaRPr lang="zh-CN" altLang="zh-CN" sz="1050" kern="100" dirty="0">
              <a:latin typeface="宋体"/>
              <a:cs typeface="Courier New"/>
            </a:endParaRPr>
          </a:p>
          <a:p>
            <a:endParaRPr lang="zh-CN" altLang="en-US" dirty="0"/>
          </a:p>
        </p:txBody>
      </p:sp>
      <p:pic>
        <p:nvPicPr>
          <p:cNvPr id="9218" name="Picture 2" descr="23XKCWLRJBS12-49.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437422" y="2636669"/>
            <a:ext cx="4502349" cy="324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descr="23XKCWLRJBS12-50.TIF"/>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024783" y="2492896"/>
            <a:ext cx="4069068"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436706876"/>
              </p:ext>
            </p:extLst>
          </p:nvPr>
        </p:nvGraphicFramePr>
        <p:xfrm>
          <a:off x="841003" y="692696"/>
          <a:ext cx="10795000" cy="3579813"/>
        </p:xfrm>
        <a:graphic>
          <a:graphicData uri="http://schemas.openxmlformats.org/presentationml/2006/ole">
            <mc:AlternateContent xmlns:mc="http://schemas.openxmlformats.org/markup-compatibility/2006">
              <mc:Choice xmlns:v="urn:schemas-microsoft-com:vml" Requires="v">
                <p:oleObj spid="_x0000_s11291" name="文档" r:id="rId3" imgW="10916984" imgH="3616337" progId="Word.Document.12">
                  <p:embed/>
                </p:oleObj>
              </mc:Choice>
              <mc:Fallback>
                <p:oleObj name="文档" r:id="rId3" imgW="10916984" imgH="3616337" progId="Word.Document.12">
                  <p:embed/>
                  <p:pic>
                    <p:nvPicPr>
                      <p:cNvPr id="0" name=""/>
                      <p:cNvPicPr/>
                      <p:nvPr/>
                    </p:nvPicPr>
                    <p:blipFill>
                      <a:blip r:embed="rId4"/>
                      <a:stretch>
                        <a:fillRect/>
                      </a:stretch>
                    </p:blipFill>
                    <p:spPr>
                      <a:xfrm>
                        <a:off x="841003" y="692696"/>
                        <a:ext cx="10795000" cy="3579813"/>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3469546011"/>
              </p:ext>
            </p:extLst>
          </p:nvPr>
        </p:nvGraphicFramePr>
        <p:xfrm>
          <a:off x="913011" y="3429000"/>
          <a:ext cx="10490200" cy="1403350"/>
        </p:xfrm>
        <a:graphic>
          <a:graphicData uri="http://schemas.openxmlformats.org/presentationml/2006/ole">
            <mc:AlternateContent xmlns:mc="http://schemas.openxmlformats.org/markup-compatibility/2006">
              <mc:Choice xmlns:v="urn:schemas-microsoft-com:vml" Requires="v">
                <p:oleObj spid="_x0000_s11292" name="文档" r:id="rId5" imgW="10490941" imgH="1403129" progId="Word.Document.12">
                  <p:embed/>
                </p:oleObj>
              </mc:Choice>
              <mc:Fallback>
                <p:oleObj name="文档" r:id="rId5" imgW="10490941" imgH="1403129" progId="Word.Document.12">
                  <p:embed/>
                  <p:pic>
                    <p:nvPicPr>
                      <p:cNvPr id="0" name=""/>
                      <p:cNvPicPr/>
                      <p:nvPr/>
                    </p:nvPicPr>
                    <p:blipFill>
                      <a:blip r:embed="rId6"/>
                      <a:stretch>
                        <a:fillRect/>
                      </a:stretch>
                    </p:blipFill>
                    <p:spPr>
                      <a:xfrm>
                        <a:off x="913011" y="3429000"/>
                        <a:ext cx="10490200" cy="1403350"/>
                      </a:xfrm>
                      <a:prstGeom prst="rect">
                        <a:avLst/>
                      </a:prstGeom>
                    </p:spPr>
                  </p:pic>
                </p:oleObj>
              </mc:Fallback>
            </mc:AlternateContent>
          </a:graphicData>
        </a:graphic>
      </p:graphicFrame>
    </p:spTree>
    <p:extLst>
      <p:ext uri="{BB962C8B-B14F-4D97-AF65-F5344CB8AC3E}">
        <p14:creationId xmlns:p14="http://schemas.microsoft.com/office/powerpoint/2010/main" val="324308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ctr"/>
            <a:r>
              <a:rPr lang="zh-CN" altLang="zh-CN" b="1" kern="100" dirty="0">
                <a:solidFill>
                  <a:srgbClr val="548DD4"/>
                </a:solidFill>
                <a:latin typeface="Times New Roman"/>
                <a:ea typeface="方正细黑一简体"/>
                <a:cs typeface="Times New Roman"/>
              </a:rPr>
              <a:t>连接实物电路图的基本方法</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先画出实验电路图。</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按电路图选择所需的器材，明确电表量程。</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画线连接各元件，一般先从电源正极开始，到开关，再到滑动变阻器等，按顺序以单线连接方式将主电路要串联的元件依次串联起来，然后再将要并联的元件并联到电路中。</a:t>
            </a:r>
            <a:endParaRPr lang="zh-CN" altLang="zh-CN" sz="1050" kern="100" dirty="0">
              <a:latin typeface="宋体"/>
              <a:cs typeface="Courier New"/>
            </a:endParaRPr>
          </a:p>
          <a:p>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3919093554"/>
              </p:ext>
            </p:extLst>
          </p:nvPr>
        </p:nvGraphicFramePr>
        <p:xfrm>
          <a:off x="1129035" y="404664"/>
          <a:ext cx="10490200" cy="595313"/>
        </p:xfrm>
        <a:graphic>
          <a:graphicData uri="http://schemas.openxmlformats.org/presentationml/2006/ole">
            <mc:AlternateContent xmlns:mc="http://schemas.openxmlformats.org/markup-compatibility/2006">
              <mc:Choice xmlns:v="urn:schemas-microsoft-com:vml" Requires="v">
                <p:oleObj spid="_x0000_s10254" name="文档" r:id="rId3" imgW="10490941" imgH="595212" progId="Word.Document.12">
                  <p:embed/>
                </p:oleObj>
              </mc:Choice>
              <mc:Fallback>
                <p:oleObj name="文档" r:id="rId3" imgW="10490941" imgH="595212" progId="Word.Document.12">
                  <p:embed/>
                  <p:pic>
                    <p:nvPicPr>
                      <p:cNvPr id="0" name=""/>
                      <p:cNvPicPr/>
                      <p:nvPr/>
                    </p:nvPicPr>
                    <p:blipFill>
                      <a:blip r:embed="rId4"/>
                      <a:stretch>
                        <a:fillRect/>
                      </a:stretch>
                    </p:blipFill>
                    <p:spPr>
                      <a:xfrm>
                        <a:off x="1129035" y="404664"/>
                        <a:ext cx="10490200" cy="595313"/>
                      </a:xfrm>
                      <a:prstGeom prst="rect">
                        <a:avLst/>
                      </a:prstGeom>
                    </p:spPr>
                  </p:pic>
                </p:oleObj>
              </mc:Fallback>
            </mc:AlternateContent>
          </a:graphicData>
        </a:graphic>
      </p:graphicFrame>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注意电源的正、负极，电表的正、负接线柱以及滑动变阻器接线柱的合理选用。</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还要注意连线不能交叉，开关要能控制电路。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188640"/>
            <a:ext cx="10975658" cy="4525963"/>
          </a:xfrm>
        </p:spPr>
        <p:txBody>
          <a:bodyPr/>
          <a:lstStyle/>
          <a:p>
            <a:pPr indent="713740" algn="just"/>
            <a:r>
              <a:rPr lang="zh-CN" altLang="zh-CN" b="1" kern="100" dirty="0">
                <a:solidFill>
                  <a:srgbClr val="000000"/>
                </a:solidFill>
                <a:latin typeface="Times New Roman"/>
                <a:ea typeface="方正细黑一简体"/>
                <a:cs typeface="Times New Roman"/>
              </a:rPr>
              <a:t>考法</a:t>
            </a:r>
            <a:r>
              <a:rPr lang="en-US" altLang="zh-CN" b="1" kern="100" dirty="0">
                <a:solidFill>
                  <a:srgbClr val="000000"/>
                </a:solidFill>
                <a:latin typeface="Times New Roman"/>
                <a:ea typeface="方正细黑一简体"/>
                <a:cs typeface="Courier New"/>
              </a:rPr>
              <a:t>(</a:t>
            </a:r>
            <a:r>
              <a:rPr lang="zh-CN" altLang="zh-CN" b="1" kern="100" dirty="0">
                <a:solidFill>
                  <a:srgbClr val="000000"/>
                </a:solidFill>
                <a:latin typeface="Times New Roman"/>
                <a:ea typeface="方正细黑一简体"/>
                <a:cs typeface="Times New Roman"/>
              </a:rPr>
              <a:t>二</a:t>
            </a:r>
            <a:r>
              <a:rPr lang="en-US" altLang="zh-CN" b="1" kern="100" dirty="0">
                <a:solidFill>
                  <a:srgbClr val="000000"/>
                </a:solidFill>
                <a:latin typeface="Times New Roman"/>
                <a:ea typeface="方正细黑一简体"/>
                <a:cs typeface="Courier New"/>
              </a:rPr>
              <a:t>)</a:t>
            </a:r>
            <a:r>
              <a:rPr lang="zh-CN" altLang="zh-CN" b="1" kern="100" dirty="0">
                <a:solidFill>
                  <a:srgbClr val="000000"/>
                </a:solidFill>
                <a:latin typeface="Times New Roman"/>
                <a:ea typeface="方正细黑一简体"/>
                <a:cs typeface="Times New Roman"/>
              </a:rPr>
              <a:t>　数据处理和误差分析</a:t>
            </a:r>
            <a:endParaRPr lang="zh-CN" altLang="zh-CN" sz="1050" kern="100" dirty="0">
              <a:latin typeface="宋体"/>
              <a:cs typeface="Courier New"/>
            </a:endParaRPr>
          </a:p>
          <a:p>
            <a:pPr indent="713740" algn="just"/>
            <a:r>
              <a:rPr lang="en-US" altLang="zh-CN" b="1" kern="100" dirty="0">
                <a:solidFill>
                  <a:srgbClr val="000000"/>
                </a:solidFill>
                <a:latin typeface="Times New Roman"/>
                <a:ea typeface="方正细黑一简体"/>
                <a:cs typeface="Courier New"/>
              </a:rPr>
              <a:t>[</a:t>
            </a:r>
            <a:r>
              <a:rPr lang="zh-CN" altLang="zh-CN" b="1" kern="100" dirty="0">
                <a:solidFill>
                  <a:srgbClr val="000000"/>
                </a:solidFill>
                <a:latin typeface="Times New Roman"/>
                <a:ea typeface="方正细黑一简体"/>
                <a:cs typeface="Times New Roman"/>
              </a:rPr>
              <a:t>例</a:t>
            </a:r>
            <a:r>
              <a:rPr lang="en-US" altLang="zh-CN" b="1" kern="100" dirty="0">
                <a:solidFill>
                  <a:srgbClr val="000000"/>
                </a:solidFill>
                <a:latin typeface="Times New Roman"/>
                <a:ea typeface="方正细黑一简体"/>
                <a:cs typeface="Courier New"/>
              </a:rPr>
              <a:t>2]</a:t>
            </a:r>
            <a:r>
              <a:rPr lang="zh-CN" altLang="zh-CN" b="1" kern="100" dirty="0">
                <a:solidFill>
                  <a:srgbClr val="000000"/>
                </a:solidFill>
                <a:latin typeface="Times New Roman"/>
                <a:ea typeface="方正细黑一简体"/>
                <a:cs typeface="Times New Roman"/>
              </a:rPr>
              <a:t>　某同学要测量电池的电动势和内阻，设计了如图甲所示的电路，其中</a:t>
            </a:r>
            <a:r>
              <a:rPr lang="en-US" altLang="zh-CN" b="1" i="1" kern="100" dirty="0">
                <a:solidFill>
                  <a:srgbClr val="000000"/>
                </a:solidFill>
                <a:latin typeface="Times New Roman"/>
                <a:ea typeface="方正细黑一简体"/>
                <a:cs typeface="Courier New"/>
              </a:rPr>
              <a:t>R</a:t>
            </a:r>
            <a:r>
              <a:rPr lang="en-US" altLang="zh-CN" b="1" kern="100" baseline="-25000" dirty="0">
                <a:solidFill>
                  <a:srgbClr val="000000"/>
                </a:solidFill>
                <a:latin typeface="Times New Roman"/>
                <a:ea typeface="方正细黑一简体"/>
                <a:cs typeface="Courier New"/>
              </a:rPr>
              <a:t>0</a:t>
            </a:r>
            <a:r>
              <a:rPr lang="zh-CN" altLang="zh-CN" b="1" kern="100" dirty="0">
                <a:solidFill>
                  <a:srgbClr val="000000"/>
                </a:solidFill>
                <a:latin typeface="Times New Roman"/>
                <a:ea typeface="方正细黑一简体"/>
                <a:cs typeface="Times New Roman"/>
              </a:rPr>
              <a:t>＝</a:t>
            </a:r>
            <a:r>
              <a:rPr lang="en-US" altLang="zh-CN" b="1" kern="100" dirty="0">
                <a:solidFill>
                  <a:srgbClr val="000000"/>
                </a:solidFill>
                <a:latin typeface="Times New Roman"/>
                <a:ea typeface="方正细黑一简体"/>
                <a:cs typeface="Courier New"/>
              </a:rPr>
              <a:t>6 Ω</a:t>
            </a:r>
            <a:r>
              <a:rPr lang="zh-CN" altLang="zh-CN" b="1" kern="100" dirty="0">
                <a:solidFill>
                  <a:srgbClr val="000000"/>
                </a:solidFill>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5362" name="Picture 2" descr="22RJWL3+267+.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96987" y="2554630"/>
            <a:ext cx="2664296" cy="249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22RJWL3+267-.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4297387" y="2328191"/>
            <a:ext cx="7101547"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80"/>
            <a:ext cx="10975658" cy="5976663"/>
          </a:xfrm>
        </p:spPr>
        <p:txBody>
          <a:bodyPr>
            <a:normAutofit/>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请根据电路图将图乙的实物图连接完整。</a:t>
            </a:r>
            <a:endParaRPr lang="zh-CN" altLang="zh-CN" sz="1050" kern="100" dirty="0">
              <a:latin typeface="宋体"/>
              <a:cs typeface="Courier New"/>
            </a:endParaRPr>
          </a:p>
          <a:p>
            <a:pPr indent="713740" algn="just"/>
            <a:r>
              <a:rPr lang="en-US" altLang="zh-CN" b="1" kern="100" dirty="0">
                <a:solidFill>
                  <a:srgbClr val="000000"/>
                </a:solidFill>
                <a:latin typeface="Times New Roman"/>
                <a:ea typeface="方正细黑一简体"/>
                <a:cs typeface="Courier New"/>
              </a:rPr>
              <a:t>(2)</a:t>
            </a:r>
            <a:r>
              <a:rPr lang="zh-CN" altLang="zh-CN" b="1" kern="100" dirty="0">
                <a:solidFill>
                  <a:srgbClr val="000000"/>
                </a:solidFill>
                <a:latin typeface="Times New Roman"/>
                <a:ea typeface="方正细黑一简体"/>
                <a:cs typeface="Times New Roman"/>
              </a:rPr>
              <a:t>闭合开关后调节滑动变阻器的滑片，测出多组电压和电流的值，根据测得的数值作出</a:t>
            </a:r>
            <a:r>
              <a:rPr lang="en-US" altLang="zh-CN" b="1" i="1" kern="100" dirty="0">
                <a:solidFill>
                  <a:srgbClr val="000000"/>
                </a:solidFill>
                <a:latin typeface="Times New Roman"/>
                <a:ea typeface="方正细黑一简体"/>
                <a:cs typeface="Courier New"/>
              </a:rPr>
              <a:t>U</a:t>
            </a:r>
            <a:r>
              <a:rPr lang="zh-CN" altLang="zh-CN" b="1" kern="100" dirty="0">
                <a:solidFill>
                  <a:srgbClr val="000000"/>
                </a:solidFill>
                <a:latin typeface="Times New Roman"/>
                <a:ea typeface="方正细黑一简体"/>
                <a:cs typeface="Times New Roman"/>
              </a:rPr>
              <a:t>－</a:t>
            </a:r>
            <a:r>
              <a:rPr lang="en-US" altLang="zh-CN" b="1" i="1" kern="100" dirty="0">
                <a:solidFill>
                  <a:srgbClr val="000000"/>
                </a:solidFill>
                <a:latin typeface="Times New Roman"/>
                <a:ea typeface="方正细黑一简体"/>
                <a:cs typeface="Courier New"/>
              </a:rPr>
              <a:t>I</a:t>
            </a:r>
            <a:r>
              <a:rPr lang="zh-CN" altLang="zh-CN" b="1" kern="100" dirty="0">
                <a:solidFill>
                  <a:srgbClr val="000000"/>
                </a:solidFill>
                <a:latin typeface="Times New Roman"/>
                <a:ea typeface="方正细黑一简体"/>
                <a:cs typeface="Times New Roman"/>
              </a:rPr>
              <a:t>图像如图丙所示，则电源的电动势</a:t>
            </a:r>
            <a:r>
              <a:rPr lang="en-US" altLang="zh-CN" b="1" i="1" kern="100" dirty="0">
                <a:solidFill>
                  <a:srgbClr val="000000"/>
                </a:solidFill>
                <a:latin typeface="Times New Roman"/>
                <a:ea typeface="方正细黑一简体"/>
                <a:cs typeface="Courier New"/>
              </a:rPr>
              <a:t>E</a:t>
            </a:r>
            <a:r>
              <a:rPr lang="zh-CN" altLang="zh-CN" b="1" kern="100" dirty="0">
                <a:solidFill>
                  <a:srgbClr val="000000"/>
                </a:solidFill>
                <a:latin typeface="Times New Roman"/>
                <a:ea typeface="方正细黑一简体"/>
                <a:cs typeface="Times New Roman"/>
              </a:rPr>
              <a:t>＝</a:t>
            </a:r>
            <a:r>
              <a:rPr lang="en-US" altLang="zh-CN" b="1" kern="100" dirty="0">
                <a:solidFill>
                  <a:srgbClr val="000000"/>
                </a:solidFill>
                <a:latin typeface="Times New Roman"/>
                <a:ea typeface="方正细黑一简体"/>
                <a:cs typeface="Courier New"/>
              </a:rPr>
              <a:t>________V</a:t>
            </a:r>
            <a:r>
              <a:rPr lang="zh-CN" altLang="zh-CN" b="1" kern="100" dirty="0">
                <a:solidFill>
                  <a:srgbClr val="000000"/>
                </a:solidFill>
                <a:latin typeface="Times New Roman"/>
                <a:ea typeface="方正细黑一简体"/>
                <a:cs typeface="Times New Roman"/>
              </a:rPr>
              <a:t>，内阻</a:t>
            </a:r>
            <a:r>
              <a:rPr lang="en-US" altLang="zh-CN" b="1" i="1" kern="100" dirty="0">
                <a:solidFill>
                  <a:srgbClr val="000000"/>
                </a:solidFill>
                <a:latin typeface="Times New Roman"/>
                <a:ea typeface="方正细黑一简体"/>
                <a:cs typeface="Courier New"/>
              </a:rPr>
              <a:t>r</a:t>
            </a:r>
            <a:r>
              <a:rPr lang="zh-CN" altLang="zh-CN" b="1" kern="100" dirty="0">
                <a:solidFill>
                  <a:srgbClr val="000000"/>
                </a:solidFill>
                <a:latin typeface="Times New Roman"/>
                <a:ea typeface="方正细黑一简体"/>
                <a:cs typeface="Times New Roman"/>
              </a:rPr>
              <a:t>＝</a:t>
            </a:r>
            <a:r>
              <a:rPr lang="en-US" altLang="zh-CN" b="1" kern="100" dirty="0">
                <a:solidFill>
                  <a:srgbClr val="000000"/>
                </a:solidFill>
                <a:latin typeface="Times New Roman"/>
                <a:ea typeface="方正细黑一简体"/>
                <a:cs typeface="Courier New"/>
              </a:rPr>
              <a:t>________Ω(</a:t>
            </a:r>
            <a:r>
              <a:rPr lang="zh-CN" altLang="zh-CN" b="1" kern="100" dirty="0">
                <a:solidFill>
                  <a:srgbClr val="000000"/>
                </a:solidFill>
                <a:latin typeface="Times New Roman"/>
                <a:ea typeface="方正细黑一简体"/>
                <a:cs typeface="Times New Roman"/>
              </a:rPr>
              <a:t>结果均保留</a:t>
            </a:r>
            <a:r>
              <a:rPr lang="en-US" altLang="zh-CN" b="1" kern="100" dirty="0">
                <a:solidFill>
                  <a:srgbClr val="000000"/>
                </a:solidFill>
                <a:latin typeface="Times New Roman"/>
                <a:ea typeface="方正细黑一简体"/>
                <a:cs typeface="Courier New"/>
              </a:rPr>
              <a:t>3</a:t>
            </a:r>
            <a:r>
              <a:rPr lang="zh-CN" altLang="zh-CN" b="1" kern="100" dirty="0">
                <a:solidFill>
                  <a:srgbClr val="000000"/>
                </a:solidFill>
                <a:latin typeface="Times New Roman"/>
                <a:ea typeface="方正细黑一简体"/>
                <a:cs typeface="Times New Roman"/>
              </a:rPr>
              <a:t>位有效数字</a:t>
            </a:r>
            <a:r>
              <a:rPr lang="en-US" altLang="zh-CN" b="1" kern="100" dirty="0">
                <a:solidFill>
                  <a:srgbClr val="000000"/>
                </a:solidFill>
                <a:latin typeface="Times New Roman"/>
                <a:ea typeface="方正细黑一简体"/>
                <a:cs typeface="Courier New"/>
              </a:rPr>
              <a:t>)</a:t>
            </a:r>
            <a:r>
              <a:rPr lang="zh-CN" altLang="zh-CN" b="1" kern="100" dirty="0">
                <a:solidFill>
                  <a:srgbClr val="000000"/>
                </a:solidFill>
                <a:latin typeface="Times New Roman"/>
                <a:ea typeface="方正细黑一简体"/>
                <a:cs typeface="Times New Roman"/>
              </a:rPr>
              <a:t>，电路中</a:t>
            </a:r>
            <a:r>
              <a:rPr lang="en-US" altLang="zh-CN" b="1" i="1" kern="100" dirty="0">
                <a:solidFill>
                  <a:srgbClr val="000000"/>
                </a:solidFill>
                <a:latin typeface="Times New Roman"/>
                <a:ea typeface="方正细黑一简体"/>
                <a:cs typeface="Courier New"/>
              </a:rPr>
              <a:t>R</a:t>
            </a:r>
            <a:r>
              <a:rPr lang="en-US" altLang="zh-CN" b="1" kern="100" baseline="-25000" dirty="0">
                <a:solidFill>
                  <a:srgbClr val="000000"/>
                </a:solidFill>
                <a:latin typeface="Times New Roman"/>
                <a:ea typeface="方正细黑一简体"/>
                <a:cs typeface="Courier New"/>
              </a:rPr>
              <a:t>0</a:t>
            </a:r>
            <a:r>
              <a:rPr lang="zh-CN" altLang="zh-CN" b="1" kern="100" dirty="0">
                <a:solidFill>
                  <a:srgbClr val="000000"/>
                </a:solidFill>
                <a:latin typeface="Times New Roman"/>
                <a:ea typeface="方正细黑一简体"/>
                <a:cs typeface="Times New Roman"/>
              </a:rPr>
              <a:t>的作用是</a:t>
            </a:r>
            <a:r>
              <a:rPr lang="en-US" altLang="zh-CN" b="1" kern="100" dirty="0">
                <a:solidFill>
                  <a:srgbClr val="000000"/>
                </a:solidFill>
                <a:latin typeface="Times New Roman"/>
                <a:ea typeface="方正细黑一简体"/>
                <a:cs typeface="Courier New"/>
              </a:rPr>
              <a:t>____________________________</a:t>
            </a:r>
            <a:r>
              <a:rPr lang="zh-CN" altLang="zh-CN" b="1" kern="100" dirty="0">
                <a:solidFill>
                  <a:srgbClr val="000000"/>
                </a:solidFill>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误差分析：主要原因是电压表的</a:t>
            </a:r>
            <a:r>
              <a:rPr lang="en-US" altLang="zh-CN" b="1" kern="100" dirty="0">
                <a:latin typeface="Times New Roman"/>
                <a:ea typeface="方正细黑一简体"/>
                <a:cs typeface="Courier New"/>
              </a:rPr>
              <a:t>__________</a:t>
            </a:r>
            <a:r>
              <a:rPr lang="zh-CN" altLang="zh-CN" b="1" kern="100" dirty="0">
                <a:latin typeface="Times New Roman"/>
                <a:ea typeface="方正细黑一简体"/>
                <a:cs typeface="Times New Roman"/>
              </a:rPr>
              <a:t>作用，使得电流表上读出的数值比流过电源的电流</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一些。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430800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根据电路图，连接实物图如图所示。</a:t>
            </a:r>
            <a:endParaRPr lang="zh-CN" altLang="zh-CN" sz="1050" kern="100" dirty="0">
              <a:latin typeface="宋体"/>
              <a:cs typeface="Courier New"/>
            </a:endParaRPr>
          </a:p>
          <a:p>
            <a:endParaRPr lang="zh-CN" altLang="en-US" dirty="0"/>
          </a:p>
        </p:txBody>
      </p:sp>
      <p:pic>
        <p:nvPicPr>
          <p:cNvPr id="16386" name="Picture 2" descr="22RJWL3+268.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865339" y="2502788"/>
            <a:ext cx="4245383" cy="29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2957828722"/>
              </p:ext>
            </p:extLst>
          </p:nvPr>
        </p:nvGraphicFramePr>
        <p:xfrm>
          <a:off x="852488" y="1303338"/>
          <a:ext cx="10490200" cy="4249737"/>
        </p:xfrm>
        <a:graphic>
          <a:graphicData uri="http://schemas.openxmlformats.org/presentationml/2006/ole">
            <mc:AlternateContent xmlns:mc="http://schemas.openxmlformats.org/markup-compatibility/2006">
              <mc:Choice xmlns:v="urn:schemas-microsoft-com:vml" Requires="v">
                <p:oleObj spid="_x0000_s18447"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852488" y="1303338"/>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根据</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是路端电压，</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应该是干路电流，而实际上电流表测量的不是干路电流，因此，该实验的主要误差在于电压表的分流，使得电流表上读出的数值比流过电源的电流小一些。</a:t>
            </a:r>
            <a:endParaRPr lang="zh-CN" altLang="zh-CN" sz="1050" kern="100" dirty="0">
              <a:latin typeface="宋体"/>
              <a:cs typeface="Courier New"/>
            </a:endParaRPr>
          </a:p>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　</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见解析图　</a:t>
            </a:r>
            <a:r>
              <a:rPr lang="en-US" altLang="zh-CN" b="1" kern="100" dirty="0">
                <a:latin typeface="Times New Roman"/>
                <a:ea typeface="方正细黑一简体"/>
                <a:cs typeface="Courier New"/>
              </a:rPr>
              <a:t>(2)5.60</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　使电压表的示数变化明显　</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分流　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11"/>
            <a:ext cx="10975658" cy="3373833"/>
          </a:xfrm>
        </p:spPr>
        <p:txBody>
          <a:bodyPr/>
          <a:lstStyle/>
          <a:p>
            <a:pPr indent="713740" algn="ctr"/>
            <a:r>
              <a:rPr lang="zh-CN" altLang="zh-CN" b="1" kern="100" dirty="0">
                <a:solidFill>
                  <a:srgbClr val="548DD4"/>
                </a:solidFill>
                <a:latin typeface="Times New Roman"/>
                <a:ea typeface="方正细黑一简体"/>
                <a:cs typeface="Times New Roman"/>
              </a:rPr>
              <a:t>测电源电动势和内阻的图像处理方法</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用伏安法测电源电动势和内阻时，</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zh-CN" altLang="zh-CN" b="1" kern="100" dirty="0">
                <a:latin typeface="Times New Roman"/>
                <a:ea typeface="方正细黑一简体"/>
                <a:cs typeface="Times New Roman"/>
              </a:rPr>
              <a:t>，变形后可得</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zh-CN" altLang="zh-CN" b="1" kern="100" dirty="0">
                <a:latin typeface="Times New Roman"/>
                <a:ea typeface="方正细黑一简体"/>
                <a:cs typeface="Times New Roman"/>
              </a:rPr>
              <a:t>，作出</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图像，图像的纵截距表示电源电动势，斜率的绝对值表示内阻。</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957326647"/>
              </p:ext>
            </p:extLst>
          </p:nvPr>
        </p:nvGraphicFramePr>
        <p:xfrm>
          <a:off x="841003" y="601439"/>
          <a:ext cx="10490200" cy="595313"/>
        </p:xfrm>
        <a:graphic>
          <a:graphicData uri="http://schemas.openxmlformats.org/presentationml/2006/ole">
            <mc:AlternateContent xmlns:mc="http://schemas.openxmlformats.org/markup-compatibility/2006">
              <mc:Choice xmlns:v="urn:schemas-microsoft-com:vml" Requires="v">
                <p:oleObj spid="_x0000_s19471" name="文档" r:id="rId3" imgW="10490941" imgH="595212" progId="Word.Document.12">
                  <p:embed/>
                </p:oleObj>
              </mc:Choice>
              <mc:Fallback>
                <p:oleObj name="文档" r:id="rId3" imgW="10490941" imgH="595212" progId="Word.Document.12">
                  <p:embed/>
                  <p:pic>
                    <p:nvPicPr>
                      <p:cNvPr id="0" name=""/>
                      <p:cNvPicPr/>
                      <p:nvPr/>
                    </p:nvPicPr>
                    <p:blipFill>
                      <a:blip r:embed="rId4"/>
                      <a:stretch>
                        <a:fillRect/>
                      </a:stretch>
                    </p:blipFill>
                    <p:spPr>
                      <a:xfrm>
                        <a:off x="841003" y="601439"/>
                        <a:ext cx="10490200" cy="595313"/>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771670957"/>
              </p:ext>
            </p:extLst>
          </p:nvPr>
        </p:nvGraphicFramePr>
        <p:xfrm>
          <a:off x="852488" y="931863"/>
          <a:ext cx="10490200" cy="4992687"/>
        </p:xfrm>
        <a:graphic>
          <a:graphicData uri="http://schemas.openxmlformats.org/presentationml/2006/ole">
            <mc:AlternateContent xmlns:mc="http://schemas.openxmlformats.org/markup-compatibility/2006">
              <mc:Choice xmlns:v="urn:schemas-microsoft-com:vml" Requires="v">
                <p:oleObj spid="_x0000_s20495" name="文档" r:id="rId3" imgW="10490941" imgH="4992788" progId="Word.Document.12">
                  <p:embed/>
                </p:oleObj>
              </mc:Choice>
              <mc:Fallback>
                <p:oleObj name="文档" r:id="rId3" imgW="10490941" imgH="4992788" progId="Word.Document.12">
                  <p:embed/>
                  <p:pic>
                    <p:nvPicPr>
                      <p:cNvPr id="0" name=""/>
                      <p:cNvPicPr/>
                      <p:nvPr/>
                    </p:nvPicPr>
                    <p:blipFill>
                      <a:blip r:embed="rId4"/>
                      <a:stretch>
                        <a:fillRect/>
                      </a:stretch>
                    </p:blipFill>
                    <p:spPr>
                      <a:xfrm>
                        <a:off x="852488" y="931863"/>
                        <a:ext cx="10490200" cy="4992687"/>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97"/>
            <a:ext cx="10975658" cy="4968554"/>
          </a:xfrm>
        </p:spPr>
        <p:txBody>
          <a:bodyPr>
            <a:normAutofit/>
          </a:bodyPr>
          <a:lstStyle/>
          <a:p>
            <a:pPr indent="713740" algn="just"/>
            <a:r>
              <a:rPr lang="zh-CN" altLang="zh-CN" b="1" kern="100" dirty="0">
                <a:solidFill>
                  <a:srgbClr val="548DD4"/>
                </a:solidFill>
                <a:latin typeface="Times New Roman"/>
                <a:ea typeface="方正细黑一简体"/>
                <a:cs typeface="Times New Roman"/>
              </a:rPr>
              <a:t>考法</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三</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　源于经典实验的创新考查</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例</a:t>
            </a:r>
            <a:r>
              <a:rPr lang="en-US" altLang="zh-CN" b="1" kern="100" dirty="0">
                <a:latin typeface="Times New Roman"/>
                <a:ea typeface="方正细黑一简体"/>
                <a:cs typeface="Courier New"/>
              </a:rPr>
              <a:t>3]</a:t>
            </a:r>
            <a:r>
              <a:rPr lang="zh-CN" altLang="zh-CN" b="1" kern="100" dirty="0">
                <a:solidFill>
                  <a:srgbClr val="548DD4"/>
                </a:solidFill>
                <a:latin typeface="Times New Roman"/>
                <a:ea typeface="方正细黑一简体"/>
                <a:cs typeface="Times New Roman"/>
              </a:rPr>
              <a:t>　</a:t>
            </a:r>
            <a:r>
              <a:rPr lang="en-US" altLang="zh-CN" b="1" kern="100" dirty="0">
                <a:solidFill>
                  <a:srgbClr val="548DD4"/>
                </a:solidFill>
                <a:latin typeface="Times New Roman"/>
                <a:ea typeface="方正细黑一简体"/>
                <a:cs typeface="Courier New"/>
              </a:rPr>
              <a:t>(2023·</a:t>
            </a:r>
            <a:r>
              <a:rPr lang="zh-CN" altLang="zh-CN" b="1" kern="100" dirty="0">
                <a:solidFill>
                  <a:srgbClr val="548DD4"/>
                </a:solidFill>
                <a:latin typeface="Times New Roman"/>
                <a:ea typeface="方正细黑一简体"/>
                <a:cs typeface="Times New Roman"/>
              </a:rPr>
              <a:t>湖北武汉期末</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为了测量某电源的电动势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及待测电阻</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的阻值，实验器材准备有：待测电源</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，待测电阻</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，定值电阻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18.0 Ω</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量程</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，内阻约</a:t>
            </a:r>
            <a:r>
              <a:rPr lang="en-US" altLang="zh-CN" b="1" kern="100" dirty="0">
                <a:latin typeface="Times New Roman"/>
                <a:ea typeface="方正细黑一简体"/>
                <a:cs typeface="Courier New"/>
              </a:rPr>
              <a:t>3 kΩ)</a:t>
            </a:r>
            <a:r>
              <a:rPr lang="zh-CN" altLang="zh-CN" b="1" kern="100" dirty="0">
                <a:latin typeface="Times New Roman"/>
                <a:ea typeface="方正细黑一简体"/>
                <a:cs typeface="Times New Roman"/>
              </a:rPr>
              <a:t>，电阻箱</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999.9 Ω)</a:t>
            </a:r>
            <a:r>
              <a:rPr lang="zh-CN" altLang="zh-CN" b="1" kern="100" dirty="0">
                <a:latin typeface="Times New Roman"/>
                <a:ea typeface="方正细黑一简体"/>
                <a:cs typeface="Times New Roman"/>
              </a:rPr>
              <a:t>，单刀单掷开关、单刀双掷开关各一个，导线若干。某物理兴趣小组利用上述实验器材设计图甲所示的测量电路。并按如下步骤操作：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23XKCWLRJBS12-5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13211" y="977127"/>
            <a:ext cx="5520259" cy="51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6120679"/>
          </a:xfrm>
        </p:spPr>
        <p:txBody>
          <a:bodyPr>
            <a:normAutofit/>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测</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的阻值。将开关</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接</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，再闭合开关</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，记录电压表示数为</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，然后将开关</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接</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，调节电阻箱</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，使得电压表示数仍为</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，此时电阻箱</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的示数如图乙所示，则</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的阻值为</a:t>
            </a:r>
            <a:r>
              <a:rPr lang="en-US" altLang="zh-CN" b="1" kern="100" dirty="0">
                <a:latin typeface="Times New Roman"/>
                <a:ea typeface="方正细黑一简体"/>
                <a:cs typeface="Courier New"/>
              </a:rPr>
              <a:t>________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测电源的电动势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。将开关</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接</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，再闭合开关</a:t>
            </a:r>
            <a:r>
              <a:rPr lang="en-US" altLang="zh-CN" b="1" kern="100" dirty="0">
                <a:latin typeface="Times New Roman"/>
                <a:ea typeface="方正细黑一简体"/>
                <a:cs typeface="Courier New"/>
              </a:rPr>
              <a:t>S</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，多次改变电阻箱的阻值，读出相应的电阻箱</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的阻值和电压表的示数</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，得到如图丙所示的图像。根据丙图像可得该电源的电动势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 Ω(</a:t>
            </a:r>
            <a:r>
              <a:rPr lang="zh-CN" altLang="zh-CN" b="1" kern="100" dirty="0">
                <a:latin typeface="Times New Roman"/>
                <a:ea typeface="方正细黑一简体"/>
                <a:cs typeface="Times New Roman"/>
              </a:rPr>
              <a:t>结果保留两位有效数字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。电源电动势的测量值与真实值相比</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偏大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偏小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004445213"/>
              </p:ext>
            </p:extLst>
          </p:nvPr>
        </p:nvGraphicFramePr>
        <p:xfrm>
          <a:off x="852488" y="404664"/>
          <a:ext cx="10490200" cy="4903787"/>
        </p:xfrm>
        <a:graphic>
          <a:graphicData uri="http://schemas.openxmlformats.org/presentationml/2006/ole">
            <mc:AlternateContent xmlns:mc="http://schemas.openxmlformats.org/markup-compatibility/2006">
              <mc:Choice xmlns:v="urn:schemas-microsoft-com:vml" Requires="v">
                <p:oleObj spid="_x0000_s21533" name="文档" r:id="rId3" imgW="10490941" imgH="4904461" progId="Word.Document.12">
                  <p:embed/>
                </p:oleObj>
              </mc:Choice>
              <mc:Fallback>
                <p:oleObj name="文档" r:id="rId3" imgW="10490941" imgH="4904461" progId="Word.Document.12">
                  <p:embed/>
                  <p:pic>
                    <p:nvPicPr>
                      <p:cNvPr id="0" name=""/>
                      <p:cNvPicPr/>
                      <p:nvPr/>
                    </p:nvPicPr>
                    <p:blipFill>
                      <a:blip r:embed="rId4"/>
                      <a:stretch>
                        <a:fillRect/>
                      </a:stretch>
                    </p:blipFill>
                    <p:spPr>
                      <a:xfrm>
                        <a:off x="852488" y="404664"/>
                        <a:ext cx="10490200" cy="4903787"/>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3203897307"/>
              </p:ext>
            </p:extLst>
          </p:nvPr>
        </p:nvGraphicFramePr>
        <p:xfrm>
          <a:off x="768995" y="5445224"/>
          <a:ext cx="10490200" cy="788987"/>
        </p:xfrm>
        <a:graphic>
          <a:graphicData uri="http://schemas.openxmlformats.org/presentationml/2006/ole">
            <mc:AlternateContent xmlns:mc="http://schemas.openxmlformats.org/markup-compatibility/2006">
              <mc:Choice xmlns:v="urn:schemas-microsoft-com:vml" Requires="v">
                <p:oleObj spid="_x0000_s21534"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768995" y="5445224"/>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latin typeface="Times New Roman"/>
                <a:ea typeface="方正细黑一简体"/>
                <a:cs typeface="Times New Roman"/>
              </a:rPr>
              <a:t>本题的创新之处在于以下两点：</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实验目的除了测量某电源的电动势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以外，还测量了待测电阻</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的阻值；</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实验方法采用了替代法测电阻，用电压表和电阻箱测量电源的电动势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2661887697"/>
              </p:ext>
            </p:extLst>
          </p:nvPr>
        </p:nvGraphicFramePr>
        <p:xfrm>
          <a:off x="1489075" y="404664"/>
          <a:ext cx="10490200" cy="595313"/>
        </p:xfrm>
        <a:graphic>
          <a:graphicData uri="http://schemas.openxmlformats.org/presentationml/2006/ole">
            <mc:AlternateContent xmlns:mc="http://schemas.openxmlformats.org/markup-compatibility/2006">
              <mc:Choice xmlns:v="urn:schemas-microsoft-com:vml" Requires="v">
                <p:oleObj spid="_x0000_s25614" name="文档" r:id="rId3" imgW="10490941" imgH="595212" progId="Word.Document.12">
                  <p:embed/>
                </p:oleObj>
              </mc:Choice>
              <mc:Fallback>
                <p:oleObj name="文档" r:id="rId3" imgW="10490941" imgH="595212" progId="Word.Document.12">
                  <p:embed/>
                  <p:pic>
                    <p:nvPicPr>
                      <p:cNvPr id="0" name=""/>
                      <p:cNvPicPr/>
                      <p:nvPr/>
                    </p:nvPicPr>
                    <p:blipFill>
                      <a:blip r:embed="rId4"/>
                      <a:stretch>
                        <a:fillRect/>
                      </a:stretch>
                    </p:blipFill>
                    <p:spPr>
                      <a:xfrm>
                        <a:off x="1489075" y="404664"/>
                        <a:ext cx="10490200" cy="595313"/>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476672"/>
            <a:ext cx="10975658" cy="4525963"/>
          </a:xfrm>
        </p:spPr>
        <p:txBody>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四川成都高二模拟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某实验小组准备用铜片和锌片作为</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个电极插入苹果制成水果电池，探究电极间距、电极插入深度对水果电池的电动势和内阻的影响。实验小组在市场上购买了品种、大小和成熟程度几乎相同的苹果，成员设计了两个方案测量苹果电池的电动势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，电路原理如图</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所示。实验室可供器材如下：</a:t>
            </a:r>
            <a:endParaRPr lang="zh-CN" altLang="zh-CN" sz="1050" kern="100" dirty="0">
              <a:latin typeface="宋体"/>
              <a:cs typeface="Courier New"/>
            </a:endParaRPr>
          </a:p>
          <a:p>
            <a:endParaRPr lang="zh-CN" altLang="en-US" dirty="0"/>
          </a:p>
        </p:txBody>
      </p:sp>
      <p:pic>
        <p:nvPicPr>
          <p:cNvPr id="22530" name="Picture 2" descr="23XKCWLRJBS12-53A.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43148" y="3861048"/>
            <a:ext cx="4427753"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13011" y="980728"/>
            <a:ext cx="10585174" cy="4525963"/>
          </a:xfrm>
        </p:spPr>
        <p:txBody>
          <a:bodyPr/>
          <a:lstStyle/>
          <a:p>
            <a:pPr indent="713740" algn="just"/>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V(0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，内阻约</a:t>
            </a:r>
            <a:r>
              <a:rPr lang="en-US" altLang="zh-CN" b="1" kern="100" dirty="0">
                <a:latin typeface="Times New Roman"/>
                <a:ea typeface="方正细黑一简体"/>
                <a:cs typeface="Courier New"/>
              </a:rPr>
              <a:t>3 kΩ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，内阻约</a:t>
            </a:r>
            <a:r>
              <a:rPr lang="en-US" altLang="zh-CN" b="1" kern="100" dirty="0">
                <a:latin typeface="Times New Roman"/>
                <a:ea typeface="方正细黑一简体"/>
                <a:cs typeface="Courier New"/>
              </a:rPr>
              <a:t>15 kΩ)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电流表</a:t>
            </a:r>
            <a:r>
              <a:rPr lang="en-US" altLang="zh-CN" b="1" kern="100" dirty="0">
                <a:latin typeface="Times New Roman"/>
                <a:ea typeface="方正细黑一简体"/>
                <a:cs typeface="Courier New"/>
              </a:rPr>
              <a:t>A(0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，内阻约</a:t>
            </a:r>
            <a:r>
              <a:rPr lang="en-US" altLang="zh-CN" b="1" kern="100" dirty="0">
                <a:latin typeface="Times New Roman"/>
                <a:ea typeface="方正细黑一简体"/>
                <a:cs typeface="Courier New"/>
              </a:rPr>
              <a:t>0.125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，内阻约</a:t>
            </a:r>
            <a:r>
              <a:rPr lang="en-US" altLang="zh-CN" b="1" kern="100" dirty="0">
                <a:latin typeface="Times New Roman"/>
                <a:ea typeface="方正细黑一简体"/>
                <a:cs typeface="Courier New"/>
              </a:rPr>
              <a:t>0.025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微安表</a:t>
            </a:r>
            <a:r>
              <a:rPr lang="en-US" altLang="zh-CN" b="1" kern="100" dirty="0">
                <a:latin typeface="Times New Roman"/>
                <a:ea typeface="方正细黑一简体"/>
                <a:cs typeface="Courier New"/>
              </a:rPr>
              <a:t>G(</a:t>
            </a:r>
            <a:r>
              <a:rPr lang="zh-CN" altLang="zh-CN" b="1" kern="100" dirty="0">
                <a:latin typeface="Times New Roman"/>
                <a:ea typeface="方正细黑一简体"/>
                <a:cs typeface="Times New Roman"/>
              </a:rPr>
              <a:t>量程</a:t>
            </a:r>
            <a:r>
              <a:rPr lang="en-US" altLang="zh-CN" b="1" kern="100" dirty="0">
                <a:latin typeface="Times New Roman"/>
                <a:ea typeface="方正细黑一简体"/>
                <a:cs typeface="Courier New"/>
              </a:rPr>
              <a:t>200 μA</a:t>
            </a:r>
            <a:r>
              <a:rPr lang="zh-CN" altLang="zh-CN" b="1" kern="100" dirty="0">
                <a:latin typeface="Times New Roman"/>
                <a:ea typeface="方正细黑一简体"/>
                <a:cs typeface="Times New Roman"/>
              </a:rPr>
              <a:t>，内阻约</a:t>
            </a:r>
            <a:r>
              <a:rPr lang="en-US" altLang="zh-CN" b="1" kern="100" dirty="0">
                <a:latin typeface="Times New Roman"/>
                <a:ea typeface="方正细黑一简体"/>
                <a:cs typeface="Courier New"/>
              </a:rPr>
              <a:t>1 000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滑动变阻器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额定电流</a:t>
            </a:r>
            <a:r>
              <a:rPr lang="en-US" altLang="zh-CN" b="1" kern="100" dirty="0">
                <a:latin typeface="Times New Roman"/>
                <a:ea typeface="方正细黑一简体"/>
                <a:cs typeface="Courier New"/>
              </a:rPr>
              <a:t>2 A</a:t>
            </a:r>
            <a:r>
              <a:rPr lang="zh-CN" altLang="zh-CN" b="1" kern="100" dirty="0">
                <a:latin typeface="Times New Roman"/>
                <a:ea typeface="方正细黑一简体"/>
                <a:cs typeface="Times New Roman"/>
              </a:rPr>
              <a:t>，最大阻值</a:t>
            </a:r>
            <a:r>
              <a:rPr lang="en-US" altLang="zh-CN" b="1" kern="100" dirty="0">
                <a:latin typeface="Times New Roman"/>
                <a:ea typeface="方正细黑一简体"/>
                <a:cs typeface="Courier New"/>
              </a:rPr>
              <a:t>100 Ω)</a:t>
            </a:r>
            <a:r>
              <a:rPr lang="zh-CN" altLang="zh-CN" b="1" kern="100" dirty="0">
                <a:latin typeface="Times New Roman"/>
                <a:ea typeface="方正细黑一简体"/>
                <a:cs typeface="Times New Roman"/>
              </a:rPr>
              <a:t>；电阻箱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最大阻值</a:t>
            </a:r>
            <a:r>
              <a:rPr lang="en-US" altLang="zh-CN" b="1" kern="100" dirty="0">
                <a:latin typeface="Times New Roman"/>
                <a:ea typeface="方正细黑一简体"/>
                <a:cs typeface="Courier New"/>
              </a:rPr>
              <a:t>99 999 Ω)</a:t>
            </a:r>
            <a:r>
              <a:rPr lang="zh-CN" altLang="zh-CN" b="1" kern="100" dirty="0">
                <a:latin typeface="Times New Roman"/>
                <a:ea typeface="方正细黑一简体"/>
                <a:cs typeface="Times New Roman"/>
              </a:rPr>
              <a:t>；开关、导线若干。</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81"/>
            <a:ext cx="10975658" cy="5112570"/>
          </a:xfrm>
        </p:spPr>
        <p:txBody>
          <a:bodyPr>
            <a:normAutofit/>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查阅资料知道苹果电池的电动势约为</a:t>
            </a:r>
            <a:r>
              <a:rPr lang="en-US" altLang="zh-CN" b="1" kern="100" dirty="0">
                <a:latin typeface="Times New Roman"/>
                <a:ea typeface="方正细黑一简体"/>
                <a:cs typeface="Courier New"/>
              </a:rPr>
              <a:t>1 V</a:t>
            </a:r>
            <a:r>
              <a:rPr lang="zh-CN" altLang="zh-CN" b="1" kern="100" dirty="0">
                <a:latin typeface="Times New Roman"/>
                <a:ea typeface="方正细黑一简体"/>
                <a:cs typeface="Times New Roman"/>
              </a:rPr>
              <a:t>，内阻约为几千欧，经过分析后发现方案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不合适，你认为方案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不合适的原因是</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．滑动变阻器起不到调节的作用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．电流表几乎没有示数</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．电流表分压明显导致测量误差偏大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．电压表示数达不到量程的三分之一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679553540"/>
              </p:ext>
            </p:extLst>
          </p:nvPr>
        </p:nvGraphicFramePr>
        <p:xfrm>
          <a:off x="852488" y="253181"/>
          <a:ext cx="10490200" cy="2671763"/>
        </p:xfrm>
        <a:graphic>
          <a:graphicData uri="http://schemas.openxmlformats.org/presentationml/2006/ole">
            <mc:AlternateContent xmlns:mc="http://schemas.openxmlformats.org/markup-compatibility/2006">
              <mc:Choice xmlns:v="urn:schemas-microsoft-com:vml" Requires="v">
                <p:oleObj spid="_x0000_s23568" name="文档" r:id="rId3" imgW="10490941" imgH="2672146" progId="Word.Document.12">
                  <p:embed/>
                </p:oleObj>
              </mc:Choice>
              <mc:Fallback>
                <p:oleObj name="文档" r:id="rId3" imgW="10490941" imgH="2672146" progId="Word.Document.12">
                  <p:embed/>
                  <p:pic>
                    <p:nvPicPr>
                      <p:cNvPr id="0" name=""/>
                      <p:cNvPicPr/>
                      <p:nvPr/>
                    </p:nvPicPr>
                    <p:blipFill>
                      <a:blip r:embed="rId4"/>
                      <a:stretch>
                        <a:fillRect/>
                      </a:stretch>
                    </p:blipFill>
                    <p:spPr>
                      <a:xfrm>
                        <a:off x="852488" y="253181"/>
                        <a:ext cx="10490200" cy="2671763"/>
                      </a:xfrm>
                      <a:prstGeom prst="rect">
                        <a:avLst/>
                      </a:prstGeom>
                    </p:spPr>
                  </p:pic>
                </p:oleObj>
              </mc:Fallback>
            </mc:AlternateContent>
          </a:graphicData>
        </a:graphic>
      </p:graphicFrame>
      <p:pic>
        <p:nvPicPr>
          <p:cNvPr id="23554" name="Picture 2" descr="23XKCWLRJBS12-53B.TIF"/>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225379" y="3115410"/>
            <a:ext cx="2770914" cy="249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87215"/>
            <a:ext cx="10975658" cy="853553"/>
          </a:xfrm>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改变电极间距、电极插入深度重复实验，测得数据如下表所示。</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917044702"/>
              </p:ext>
            </p:extLst>
          </p:nvPr>
        </p:nvGraphicFramePr>
        <p:xfrm>
          <a:off x="1129036" y="1531462"/>
          <a:ext cx="10009112" cy="4005603"/>
        </p:xfrm>
        <a:graphic>
          <a:graphicData uri="http://schemas.openxmlformats.org/drawingml/2006/table">
            <a:tbl>
              <a:tblPr/>
              <a:tblGrid>
                <a:gridCol w="1440159"/>
                <a:gridCol w="2016224"/>
                <a:gridCol w="2808313"/>
                <a:gridCol w="1656184"/>
                <a:gridCol w="2088232"/>
              </a:tblGrid>
              <a:tr h="1609506">
                <a:tc>
                  <a:txBody>
                    <a:bodyPr/>
                    <a:lstStyle/>
                    <a:p>
                      <a:pPr algn="ctr">
                        <a:lnSpc>
                          <a:spcPct val="150000"/>
                        </a:lnSpc>
                        <a:spcAft>
                          <a:spcPts val="0"/>
                        </a:spcAft>
                      </a:pPr>
                      <a:r>
                        <a:rPr lang="zh-CN" sz="2800" b="1" kern="100" dirty="0">
                          <a:effectLst/>
                          <a:latin typeface="Times New Roman"/>
                          <a:ea typeface="方正细黑一简体"/>
                          <a:cs typeface="Times New Roman"/>
                        </a:rPr>
                        <a:t>序号</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effectLst/>
                          <a:latin typeface="Times New Roman"/>
                          <a:ea typeface="方正细黑一简体"/>
                          <a:cs typeface="Times New Roman"/>
                        </a:rPr>
                        <a:t>电极插入深度</a:t>
                      </a:r>
                      <a:r>
                        <a:rPr lang="en-US" sz="2800" b="1" i="1" kern="100" dirty="0">
                          <a:effectLst/>
                          <a:latin typeface="Times New Roman"/>
                          <a:ea typeface="方正细黑一简体"/>
                          <a:cs typeface="Courier New"/>
                        </a:rPr>
                        <a:t>h</a:t>
                      </a:r>
                      <a:r>
                        <a:rPr lang="en-US" sz="2800" b="1" kern="100" dirty="0">
                          <a:effectLst/>
                          <a:latin typeface="Times New Roman"/>
                          <a:ea typeface="方正细黑一简体"/>
                          <a:cs typeface="Courier New"/>
                        </a:rPr>
                        <a:t>/cm</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effectLst/>
                          <a:latin typeface="Times New Roman"/>
                          <a:ea typeface="方正细黑一简体"/>
                          <a:cs typeface="Times New Roman"/>
                        </a:rPr>
                        <a:t>电极间距</a:t>
                      </a:r>
                      <a:r>
                        <a:rPr lang="en-US" sz="2800" b="1" i="1" kern="100" dirty="0">
                          <a:effectLst/>
                          <a:latin typeface="Times New Roman"/>
                          <a:ea typeface="方正细黑一简体"/>
                          <a:cs typeface="Courier New"/>
                        </a:rPr>
                        <a:t>d</a:t>
                      </a:r>
                      <a:r>
                        <a:rPr lang="en-US" sz="2800" b="1" kern="100" dirty="0">
                          <a:effectLst/>
                          <a:latin typeface="Times New Roman"/>
                          <a:ea typeface="方正细黑一简体"/>
                          <a:cs typeface="Courier New"/>
                        </a:rPr>
                        <a:t>/cm</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effectLst/>
                          <a:latin typeface="Times New Roman"/>
                          <a:ea typeface="方正细黑一简体"/>
                          <a:cs typeface="Times New Roman"/>
                        </a:rPr>
                        <a:t>电动势</a:t>
                      </a:r>
                      <a:r>
                        <a:rPr lang="en-US" sz="2800" b="1" i="1" kern="100" dirty="0">
                          <a:effectLst/>
                          <a:latin typeface="Times New Roman"/>
                          <a:ea typeface="方正细黑一简体"/>
                          <a:cs typeface="Courier New"/>
                        </a:rPr>
                        <a:t>E</a:t>
                      </a:r>
                      <a:r>
                        <a:rPr lang="en-US" sz="2800" b="1" kern="100" dirty="0">
                          <a:effectLst/>
                          <a:latin typeface="Times New Roman"/>
                          <a:ea typeface="方正细黑一简体"/>
                          <a:cs typeface="Courier New"/>
                        </a:rPr>
                        <a:t>/V</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effectLst/>
                          <a:latin typeface="Times New Roman"/>
                          <a:ea typeface="方正细黑一简体"/>
                          <a:cs typeface="Times New Roman"/>
                        </a:rPr>
                        <a:t>内阻</a:t>
                      </a:r>
                      <a:r>
                        <a:rPr lang="en-US" sz="2800" b="1" i="1" kern="100" dirty="0">
                          <a:effectLst/>
                          <a:latin typeface="Times New Roman"/>
                          <a:ea typeface="方正细黑一简体"/>
                          <a:cs typeface="Courier New"/>
                        </a:rPr>
                        <a:t>r</a:t>
                      </a:r>
                      <a:r>
                        <a:rPr lang="en-US" sz="2800" b="1" kern="100" dirty="0">
                          <a:effectLst/>
                          <a:latin typeface="Times New Roman"/>
                          <a:ea typeface="方正细黑一简体"/>
                          <a:cs typeface="Courier New"/>
                        </a:rPr>
                        <a:t>/Ω</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798699">
                <a:tc>
                  <a:txBody>
                    <a:bodyPr/>
                    <a:lstStyle/>
                    <a:p>
                      <a:pPr algn="ctr">
                        <a:lnSpc>
                          <a:spcPct val="150000"/>
                        </a:lnSpc>
                        <a:spcAft>
                          <a:spcPts val="0"/>
                        </a:spcAft>
                      </a:pPr>
                      <a:r>
                        <a:rPr lang="en-US" sz="2800" b="1" kern="100">
                          <a:effectLst/>
                          <a:latin typeface="Times New Roman"/>
                          <a:ea typeface="方正细黑一简体"/>
                          <a:cs typeface="Courier New"/>
                        </a:rPr>
                        <a:t>1</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4</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2</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1.016</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dirty="0">
                          <a:effectLst/>
                          <a:latin typeface="Times New Roman"/>
                          <a:ea typeface="方正细黑一简体"/>
                          <a:cs typeface="Courier New"/>
                        </a:rPr>
                        <a:t>5 981</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798699">
                <a:tc>
                  <a:txBody>
                    <a:bodyPr/>
                    <a:lstStyle/>
                    <a:p>
                      <a:pPr algn="ctr">
                        <a:lnSpc>
                          <a:spcPct val="150000"/>
                        </a:lnSpc>
                        <a:spcAft>
                          <a:spcPts val="0"/>
                        </a:spcAft>
                      </a:pPr>
                      <a:r>
                        <a:rPr lang="en-US" sz="2800" b="1" kern="100">
                          <a:effectLst/>
                          <a:latin typeface="Times New Roman"/>
                          <a:ea typeface="方正细黑一简体"/>
                          <a:cs typeface="Courier New"/>
                        </a:rPr>
                        <a:t>2</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4</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4</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1.056</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dirty="0">
                          <a:effectLst/>
                          <a:latin typeface="Times New Roman"/>
                          <a:ea typeface="方正细黑一简体"/>
                          <a:cs typeface="Courier New"/>
                        </a:rPr>
                        <a:t>9 508</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798699">
                <a:tc>
                  <a:txBody>
                    <a:bodyPr/>
                    <a:lstStyle/>
                    <a:p>
                      <a:pPr algn="ctr">
                        <a:lnSpc>
                          <a:spcPct val="150000"/>
                        </a:lnSpc>
                        <a:spcAft>
                          <a:spcPts val="0"/>
                        </a:spcAft>
                      </a:pPr>
                      <a:r>
                        <a:rPr lang="en-US" sz="2800" b="1" kern="100">
                          <a:effectLst/>
                          <a:latin typeface="Times New Roman"/>
                          <a:ea typeface="方正细黑一简体"/>
                          <a:cs typeface="Courier New"/>
                        </a:rPr>
                        <a:t>3</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2</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2</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1.083</a:t>
                      </a:r>
                      <a:endParaRPr lang="zh-CN" sz="2800" kern="10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dirty="0">
                          <a:effectLst/>
                          <a:latin typeface="Times New Roman"/>
                          <a:ea typeface="方正细黑一简体"/>
                          <a:cs typeface="Courier New"/>
                        </a:rPr>
                        <a:t>11 073</a:t>
                      </a:r>
                      <a:endParaRPr lang="zh-CN" sz="2800" kern="100" dirty="0">
                        <a:effectLst/>
                        <a:latin typeface="宋体"/>
                        <a:cs typeface="Courier New"/>
                      </a:endParaRPr>
                    </a:p>
                  </a:txBody>
                  <a:tcPr marL="28525" marR="285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6048671"/>
          </a:xfrm>
        </p:spPr>
        <p:txBody>
          <a:bodyPr>
            <a:normAutofit/>
          </a:bodyPr>
          <a:lstStyle/>
          <a:p>
            <a:pPr indent="713740" algn="just"/>
            <a:r>
              <a:rPr lang="zh-CN" altLang="zh-CN" b="1" kern="100" dirty="0">
                <a:latin typeface="Times New Roman"/>
                <a:ea typeface="方正细黑一简体"/>
                <a:cs typeface="Times New Roman"/>
              </a:rPr>
              <a:t>分析以上数据可知电极插入越深，水果电池内阻越</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；电极间距越大，水果电池内阻越</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　</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滑动变阻器最大阻值只有</a:t>
            </a:r>
            <a:r>
              <a:rPr lang="en-US" altLang="zh-CN" b="1" kern="100" dirty="0">
                <a:latin typeface="Times New Roman"/>
                <a:ea typeface="方正细黑一简体"/>
                <a:cs typeface="Courier New"/>
              </a:rPr>
              <a:t>100 Ω</a:t>
            </a:r>
            <a:r>
              <a:rPr lang="zh-CN" altLang="zh-CN" b="1" kern="100" dirty="0">
                <a:latin typeface="Times New Roman"/>
                <a:ea typeface="方正细黑一简体"/>
                <a:cs typeface="Times New Roman"/>
              </a:rPr>
              <a:t>，而苹果电池的内阻约为几千欧，则滑动变阻器起不到调节的作用，故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正确；苹果电池的电动势约为</a:t>
            </a:r>
            <a:r>
              <a:rPr lang="en-US" altLang="zh-CN" b="1" kern="100" dirty="0">
                <a:latin typeface="Times New Roman"/>
                <a:ea typeface="方正细黑一简体"/>
                <a:cs typeface="Courier New"/>
              </a:rPr>
              <a:t>1 V</a:t>
            </a:r>
            <a:r>
              <a:rPr lang="zh-CN" altLang="zh-CN" b="1" kern="100" dirty="0">
                <a:latin typeface="Times New Roman"/>
                <a:ea typeface="方正细黑一简体"/>
                <a:cs typeface="Times New Roman"/>
              </a:rPr>
              <a:t>，内阻约为几千欧，由闭合电路的欧姆定律可知，电路最大电流不会超过</a:t>
            </a:r>
            <a:r>
              <a:rPr lang="en-US" altLang="zh-CN" b="1" kern="100" dirty="0">
                <a:latin typeface="Times New Roman"/>
                <a:ea typeface="方正细黑一简体"/>
                <a:cs typeface="Courier New"/>
              </a:rPr>
              <a:t>0.001 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mA</a:t>
            </a:r>
            <a:r>
              <a:rPr lang="zh-CN" altLang="zh-CN" b="1" kern="100" dirty="0">
                <a:latin typeface="Times New Roman"/>
                <a:ea typeface="方正细黑一简体"/>
                <a:cs typeface="Times New Roman"/>
              </a:rPr>
              <a:t>，则电流表几乎没有示数，故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正确；电流表内阻远小于电源内阻，分压不明显，且电流表分压对实验结果无影响，故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错误；使用量程为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的电压表，电压表示数达不到量程的三分之一，故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851116791"/>
              </p:ext>
            </p:extLst>
          </p:nvPr>
        </p:nvGraphicFramePr>
        <p:xfrm>
          <a:off x="768995" y="188640"/>
          <a:ext cx="10490200" cy="5999162"/>
        </p:xfrm>
        <a:graphic>
          <a:graphicData uri="http://schemas.openxmlformats.org/presentationml/2006/ole">
            <mc:AlternateContent xmlns:mc="http://schemas.openxmlformats.org/markup-compatibility/2006">
              <mc:Choice xmlns:v="urn:schemas-microsoft-com:vml" Requires="v">
                <p:oleObj spid="_x0000_s33820" name="文档" r:id="rId3" imgW="10490941" imgH="5998988" progId="Word.Document.12">
                  <p:embed/>
                </p:oleObj>
              </mc:Choice>
              <mc:Fallback>
                <p:oleObj name="文档" r:id="rId3" imgW="10490941" imgH="5998988" progId="Word.Document.12">
                  <p:embed/>
                  <p:pic>
                    <p:nvPicPr>
                      <p:cNvPr id="0" name=""/>
                      <p:cNvPicPr/>
                      <p:nvPr/>
                    </p:nvPicPr>
                    <p:blipFill>
                      <a:blip r:embed="rId4"/>
                      <a:stretch>
                        <a:fillRect/>
                      </a:stretch>
                    </p:blipFill>
                    <p:spPr>
                      <a:xfrm>
                        <a:off x="768995" y="188640"/>
                        <a:ext cx="10490200" cy="5999162"/>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442222435"/>
              </p:ext>
            </p:extLst>
          </p:nvPr>
        </p:nvGraphicFramePr>
        <p:xfrm>
          <a:off x="1849115" y="5373216"/>
          <a:ext cx="10490200" cy="1093787"/>
        </p:xfrm>
        <a:graphic>
          <a:graphicData uri="http://schemas.openxmlformats.org/presentationml/2006/ole">
            <mc:AlternateContent xmlns:mc="http://schemas.openxmlformats.org/markup-compatibility/2006">
              <mc:Choice xmlns:v="urn:schemas-microsoft-com:vml" Requires="v">
                <p:oleObj spid="_x0000_s33821" name="文档" r:id="rId5" imgW="10490941" imgH="1094527" progId="Word.Document.12">
                  <p:embed/>
                </p:oleObj>
              </mc:Choice>
              <mc:Fallback>
                <p:oleObj name="文档" r:id="rId5" imgW="10490941" imgH="1094527" progId="Word.Document.12">
                  <p:embed/>
                  <p:pic>
                    <p:nvPicPr>
                      <p:cNvPr id="0" name=""/>
                      <p:cNvPicPr/>
                      <p:nvPr/>
                    </p:nvPicPr>
                    <p:blipFill>
                      <a:blip r:embed="rId6"/>
                      <a:stretch>
                        <a:fillRect/>
                      </a:stretch>
                    </p:blipFill>
                    <p:spPr>
                      <a:xfrm>
                        <a:off x="1849115" y="5373216"/>
                        <a:ext cx="10490200" cy="1093787"/>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3661865"/>
          </a:xfrm>
        </p:spPr>
        <p:txBody>
          <a:bodyPr/>
          <a:lstStyle/>
          <a:p>
            <a:pPr indent="713740" algn="just"/>
            <a:r>
              <a:rPr lang="zh-CN" altLang="zh-CN" b="1" kern="100" dirty="0">
                <a:latin typeface="Times New Roman"/>
                <a:ea typeface="方正细黑一简体"/>
                <a:cs typeface="Times New Roman"/>
              </a:rPr>
              <a:t>本题的创新之处在于以下两点：</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实验目的的创新：探究电极间距、电极插入深度对水果电池的电动势和内阻的影响。</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实验原理的创新：实验采用微安表和电阻箱进行测量。</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3955408146"/>
              </p:ext>
            </p:extLst>
          </p:nvPr>
        </p:nvGraphicFramePr>
        <p:xfrm>
          <a:off x="913011" y="476672"/>
          <a:ext cx="10490200" cy="595313"/>
        </p:xfrm>
        <a:graphic>
          <a:graphicData uri="http://schemas.openxmlformats.org/presentationml/2006/ole">
            <mc:AlternateContent xmlns:mc="http://schemas.openxmlformats.org/markup-compatibility/2006">
              <mc:Choice xmlns:v="urn:schemas-microsoft-com:vml" Requires="v">
                <p:oleObj spid="_x0000_s34831" name="文档" r:id="rId3" imgW="10490941" imgH="595212" progId="Word.Document.12">
                  <p:embed/>
                </p:oleObj>
              </mc:Choice>
              <mc:Fallback>
                <p:oleObj name="文档" r:id="rId3" imgW="10490941" imgH="595212" progId="Word.Document.12">
                  <p:embed/>
                  <p:pic>
                    <p:nvPicPr>
                      <p:cNvPr id="0" name=""/>
                      <p:cNvPicPr/>
                      <p:nvPr/>
                    </p:nvPicPr>
                    <p:blipFill>
                      <a:blip r:embed="rId4"/>
                      <a:stretch>
                        <a:fillRect/>
                      </a:stretch>
                    </p:blipFill>
                    <p:spPr>
                      <a:xfrm>
                        <a:off x="913011" y="476672"/>
                        <a:ext cx="10490200" cy="595313"/>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04</a:t>
              </a:r>
            </a:p>
          </p:txBody>
        </p:sp>
      </p:grpSp>
      <p:sp>
        <p:nvSpPr>
          <p:cNvPr id="24" name="TextBox 23"/>
          <p:cNvSpPr txBox="1"/>
          <p:nvPr/>
        </p:nvSpPr>
        <p:spPr>
          <a:xfrm>
            <a:off x="3828672" y="2802898"/>
            <a:ext cx="7669515"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训练评价</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巩固、迁移和发展</a:t>
            </a:r>
          </a:p>
        </p:txBody>
      </p:sp>
    </p:spTree>
    <p:extLst>
      <p:ext uri="{BB962C8B-B14F-4D97-AF65-F5344CB8AC3E}">
        <p14:creationId xmlns:p14="http://schemas.microsoft.com/office/powerpoint/2010/main" val="341200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19"/>
            <a:ext cx="10975658" cy="4597969"/>
          </a:xfrm>
        </p:spPr>
        <p:txBody>
          <a:bodyPr>
            <a:normAutofit/>
          </a:bodyPr>
          <a:lstStyle/>
          <a:p>
            <a:pPr indent="713740" algn="just"/>
            <a:r>
              <a:rPr lang="en-US" altLang="zh-CN" b="1" kern="100" dirty="0">
                <a:latin typeface="Times New Roman"/>
                <a:ea typeface="方正细黑一简体"/>
                <a:cs typeface="Courier New"/>
              </a:rPr>
              <a:t> 1.</a:t>
            </a:r>
            <a:r>
              <a:rPr lang="zh-CN" altLang="zh-CN" sz="1050" kern="100" dirty="0">
                <a:latin typeface="宋体"/>
                <a:cs typeface="Courier New"/>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湖南衡阳期末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电池电动势</a:t>
            </a:r>
            <a:r>
              <a:rPr lang="zh-CN" altLang="zh-CN" b="1" kern="100" dirty="0" smtClean="0">
                <a:latin typeface="Times New Roman"/>
                <a:ea typeface="方正细黑一简体"/>
                <a:cs typeface="Times New Roman"/>
              </a:rPr>
              <a:t>和</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内</a:t>
            </a:r>
            <a:r>
              <a:rPr lang="zh-CN" altLang="zh-CN" b="1" kern="100" dirty="0">
                <a:latin typeface="Times New Roman"/>
                <a:ea typeface="方正细黑一简体"/>
                <a:cs typeface="Times New Roman"/>
              </a:rPr>
              <a:t>阻的测量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的实验中，电阻箱接入电路的阻值为</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r>
              <a:rPr lang="en-US" altLang="zh-CN" b="1" kern="100" dirty="0" smtClean="0">
                <a:latin typeface="Times New Roman"/>
                <a:ea typeface="方正细黑一简体"/>
                <a:cs typeface="Courier New"/>
              </a:rPr>
              <a:t>4 </a:t>
            </a:r>
            <a:r>
              <a:rPr lang="en-US" altLang="zh-CN" b="1" kern="100" dirty="0">
                <a:latin typeface="Times New Roman"/>
                <a:ea typeface="方正细黑一简体"/>
                <a:cs typeface="Courier New"/>
              </a:rPr>
              <a:t>Ω</a:t>
            </a:r>
            <a:r>
              <a:rPr lang="zh-CN" altLang="zh-CN" b="1" kern="100" dirty="0">
                <a:latin typeface="Times New Roman"/>
                <a:ea typeface="方正细黑一简体"/>
                <a:cs typeface="Times New Roman"/>
              </a:rPr>
              <a:t>时，电压表示数为</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1.2 V</a:t>
            </a:r>
            <a:r>
              <a:rPr lang="zh-CN" altLang="zh-CN" b="1" kern="100" dirty="0">
                <a:latin typeface="Times New Roman"/>
                <a:ea typeface="方正细黑一简体"/>
                <a:cs typeface="Times New Roman"/>
              </a:rPr>
              <a:t>；电阻箱接入电路</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阻</a:t>
            </a:r>
            <a:r>
              <a:rPr lang="zh-CN" altLang="zh-CN" b="1" kern="100" dirty="0">
                <a:latin typeface="Times New Roman"/>
                <a:ea typeface="方正细黑一简体"/>
                <a:cs typeface="Times New Roman"/>
              </a:rPr>
              <a:t>值为</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Ω</a:t>
            </a:r>
            <a:r>
              <a:rPr lang="zh-CN" altLang="zh-CN" b="1" kern="100" dirty="0">
                <a:latin typeface="Times New Roman"/>
                <a:ea typeface="方正细黑一简体"/>
                <a:cs typeface="Times New Roman"/>
              </a:rPr>
              <a:t>时，电压表示数为</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V</a:t>
            </a:r>
            <a:r>
              <a:rPr lang="zh-CN" altLang="zh-CN" b="1" kern="100" dirty="0">
                <a:latin typeface="Times New Roman"/>
                <a:ea typeface="方正细黑一简体"/>
                <a:cs typeface="Times New Roman"/>
              </a:rPr>
              <a:t>。则电</a:t>
            </a:r>
            <a:r>
              <a:rPr lang="zh-CN" altLang="zh-CN" b="1" kern="100" dirty="0" smtClean="0">
                <a:latin typeface="Times New Roman"/>
                <a:ea typeface="方正细黑一简体"/>
                <a:cs typeface="Times New Roman"/>
              </a:rPr>
              <a:t>源</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 V</a:t>
            </a:r>
            <a:r>
              <a:rPr lang="zh-CN" altLang="zh-CN" b="1" kern="100" dirty="0">
                <a:latin typeface="Times New Roman"/>
                <a:ea typeface="方正细黑一简体"/>
                <a:cs typeface="Times New Roman"/>
              </a:rPr>
              <a:t>，电源内电阻为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结果保留两位有效数字</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pic>
        <p:nvPicPr>
          <p:cNvPr id="26627" name="Picture 3" descr="F:\人教物理必修第三册（合版）\23XKCWLRJBS12-54.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65939" y="1772816"/>
            <a:ext cx="2661444" cy="248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444224833"/>
              </p:ext>
            </p:extLst>
          </p:nvPr>
        </p:nvGraphicFramePr>
        <p:xfrm>
          <a:off x="768995" y="980728"/>
          <a:ext cx="10490200" cy="2978150"/>
        </p:xfrm>
        <a:graphic>
          <a:graphicData uri="http://schemas.openxmlformats.org/presentationml/2006/ole">
            <mc:AlternateContent xmlns:mc="http://schemas.openxmlformats.org/markup-compatibility/2006">
              <mc:Choice xmlns:v="urn:schemas-microsoft-com:vml" Requires="v">
                <p:oleObj spid="_x0000_s35868" name="文档" r:id="rId3" imgW="10490941" imgH="2977863" progId="Word.Document.12">
                  <p:embed/>
                </p:oleObj>
              </mc:Choice>
              <mc:Fallback>
                <p:oleObj name="文档" r:id="rId3" imgW="10490941" imgH="2977863" progId="Word.Document.12">
                  <p:embed/>
                  <p:pic>
                    <p:nvPicPr>
                      <p:cNvPr id="0" name=""/>
                      <p:cNvPicPr/>
                      <p:nvPr/>
                    </p:nvPicPr>
                    <p:blipFill>
                      <a:blip r:embed="rId4"/>
                      <a:stretch>
                        <a:fillRect/>
                      </a:stretch>
                    </p:blipFill>
                    <p:spPr>
                      <a:xfrm>
                        <a:off x="768995" y="980728"/>
                        <a:ext cx="10490200" cy="297815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4187329143"/>
              </p:ext>
            </p:extLst>
          </p:nvPr>
        </p:nvGraphicFramePr>
        <p:xfrm>
          <a:off x="841003" y="4005064"/>
          <a:ext cx="10490200" cy="788987"/>
        </p:xfrm>
        <a:graphic>
          <a:graphicData uri="http://schemas.openxmlformats.org/presentationml/2006/ole">
            <mc:AlternateContent xmlns:mc="http://schemas.openxmlformats.org/markup-compatibility/2006">
              <mc:Choice xmlns:v="urn:schemas-microsoft-com:vml" Requires="v">
                <p:oleObj spid="_x0000_s35869"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841003" y="4005064"/>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16253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．如图甲所示电路，某学生用电流表和电压表测干电池的电动势和内阻时，所用滑动变阻器的阻值范围为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 Ω</a:t>
            </a:r>
            <a:r>
              <a:rPr lang="zh-CN" altLang="zh-CN" b="1" kern="100" dirty="0">
                <a:latin typeface="Times New Roman"/>
                <a:ea typeface="方正细黑一简体"/>
                <a:cs typeface="Times New Roman"/>
              </a:rPr>
              <a:t>，连接电路的实物图如图乙所示。</a:t>
            </a:r>
            <a:endParaRPr lang="zh-CN" altLang="zh-CN" sz="1050" kern="100" dirty="0">
              <a:latin typeface="宋体"/>
              <a:cs typeface="Courier New"/>
            </a:endParaRPr>
          </a:p>
          <a:p>
            <a:endParaRPr lang="zh-CN" altLang="en-US" dirty="0"/>
          </a:p>
        </p:txBody>
      </p:sp>
      <p:pic>
        <p:nvPicPr>
          <p:cNvPr id="27650" name="Picture 2" descr="22RJWL3+27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217267" y="3284984"/>
            <a:ext cx="5148236" cy="2497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该学生接线中错误的和不规范的做法是</a:t>
            </a:r>
            <a:r>
              <a:rPr lang="en-US" altLang="zh-CN" b="1" kern="100" dirty="0">
                <a:latin typeface="Times New Roman"/>
                <a:ea typeface="方正细黑一简体"/>
                <a:cs typeface="Courier New"/>
              </a:rPr>
              <a:t>______</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．滑动变阻器不起变阻作用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．电流表接线有错</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．电压表量程选用不当</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．电压表接线不妥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该同学将电路按正确的电路图连接好，检查无误后，闭合开关，进行实验，某一次电表的示数如图丙所示，则电压表的读数为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，电流表的读数为</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28674" name="Picture 2" descr="22RJWL3+27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73250" y="3501008"/>
            <a:ext cx="7066301" cy="192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由题图乙可知，滑动变阻器均接下边两个接线柱，起不到变阻的作用，接法错误；电流表的接法使得电流从正接线柱流入，从负接线柱流出，接法正确；电源为一节干电池，则电压表量程选用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，图中量程选择正确；由电路图可知，电压表的正接线柱应与开关连接，使得开关对电压表有控制作用，题图乙接法错误。本题选择错误的和不规范的做法，故选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345061" y="1135287"/>
            <a:ext cx="9505054" cy="4525963"/>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电压表的量程为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，分度值为</a:t>
            </a:r>
            <a:r>
              <a:rPr lang="en-US" altLang="zh-CN" b="1" kern="100" dirty="0">
                <a:latin typeface="Times New Roman"/>
                <a:ea typeface="方正细黑一简体"/>
                <a:cs typeface="Courier New"/>
              </a:rPr>
              <a:t>0.1 V</a:t>
            </a:r>
            <a:r>
              <a:rPr lang="zh-CN" altLang="zh-CN" b="1" kern="100" dirty="0">
                <a:latin typeface="Times New Roman"/>
                <a:ea typeface="方正细黑一简体"/>
                <a:cs typeface="Times New Roman"/>
              </a:rPr>
              <a:t>，读数保留至百分位，因此电压表的读数为</a:t>
            </a:r>
            <a:r>
              <a:rPr lang="en-US" altLang="zh-CN" b="1" kern="100" dirty="0">
                <a:latin typeface="Times New Roman"/>
                <a:ea typeface="方正细黑一简体"/>
                <a:cs typeface="Courier New"/>
              </a:rPr>
              <a:t>1.20 V</a:t>
            </a:r>
            <a:r>
              <a:rPr lang="zh-CN" altLang="zh-CN" b="1" kern="100" dirty="0">
                <a:latin typeface="Times New Roman"/>
                <a:ea typeface="方正细黑一简体"/>
                <a:cs typeface="Times New Roman"/>
              </a:rPr>
              <a:t>；电流表的量程为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，分度值为</a:t>
            </a:r>
            <a:r>
              <a:rPr lang="en-US" altLang="zh-CN" b="1" kern="100" dirty="0">
                <a:latin typeface="Times New Roman"/>
                <a:ea typeface="方正细黑一简体"/>
                <a:cs typeface="Courier New"/>
              </a:rPr>
              <a:t>0.02 A</a:t>
            </a:r>
            <a:r>
              <a:rPr lang="zh-CN" altLang="zh-CN" b="1" kern="100" dirty="0">
                <a:latin typeface="Times New Roman"/>
                <a:ea typeface="方正细黑一简体"/>
                <a:cs typeface="Times New Roman"/>
              </a:rPr>
              <a:t>，读数保留至百分位，因此电流表的读数为</a:t>
            </a:r>
            <a:r>
              <a:rPr lang="en-US" altLang="zh-CN" b="1" kern="100" dirty="0">
                <a:latin typeface="Times New Roman"/>
                <a:ea typeface="方正细黑一简体"/>
                <a:cs typeface="Courier New"/>
              </a:rPr>
              <a:t>0.26 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696987" y="3773084"/>
            <a:ext cx="5324856" cy="664028"/>
          </a:xfrm>
          <a:prstGeom prst="rect">
            <a:avLst/>
          </a:prstGeom>
        </p:spPr>
        <p:txBody>
          <a:bodyPr wrap="none">
            <a:spAutoFit/>
          </a:bodyPr>
          <a:lstStyle/>
          <a:p>
            <a:pPr indent="713740" algn="just">
              <a:lnSpc>
                <a:spcPct val="150000"/>
              </a:lnSpc>
              <a:spcAft>
                <a:spcPts val="0"/>
              </a:spcAft>
            </a:pPr>
            <a:r>
              <a:rPr lang="zh-CN" altLang="zh-CN" sz="2800" b="1" kern="100" dirty="0">
                <a:solidFill>
                  <a:srgbClr val="FF0000"/>
                </a:solidFill>
                <a:latin typeface="Times New Roman"/>
                <a:ea typeface="方正细黑一简体"/>
                <a:cs typeface="Times New Roman"/>
              </a:rPr>
              <a:t>答案：</a:t>
            </a:r>
            <a:r>
              <a:rPr lang="en-US" altLang="zh-CN" sz="2800" b="1" kern="100" dirty="0">
                <a:latin typeface="Times New Roman"/>
                <a:ea typeface="方正细黑一简体"/>
                <a:cs typeface="Courier New"/>
              </a:rPr>
              <a:t>(1)AD</a:t>
            </a:r>
            <a:r>
              <a:rPr lang="zh-CN" altLang="zh-CN" sz="2800" b="1" kern="100" dirty="0">
                <a:latin typeface="Times New Roman"/>
                <a:ea typeface="方正细黑一简体"/>
                <a:cs typeface="Times New Roman"/>
              </a:rPr>
              <a:t>　</a:t>
            </a:r>
            <a:r>
              <a:rPr lang="en-US" altLang="zh-CN" sz="2800" b="1" kern="100" dirty="0">
                <a:latin typeface="Times New Roman"/>
                <a:ea typeface="方正细黑一简体"/>
                <a:cs typeface="Courier New"/>
              </a:rPr>
              <a:t>(2)1.20</a:t>
            </a:r>
            <a:r>
              <a:rPr lang="zh-CN" altLang="zh-CN" sz="2800" b="1" kern="100" dirty="0">
                <a:latin typeface="Times New Roman"/>
                <a:ea typeface="方正细黑一简体"/>
                <a:cs typeface="Times New Roman"/>
              </a:rPr>
              <a:t>　</a:t>
            </a:r>
            <a:r>
              <a:rPr lang="en-US" altLang="zh-CN" sz="2800" b="1" kern="100" dirty="0">
                <a:latin typeface="Times New Roman"/>
                <a:ea typeface="方正细黑一简体"/>
                <a:cs typeface="Courier New"/>
              </a:rPr>
              <a:t>0.26</a:t>
            </a:r>
            <a:endParaRPr lang="zh-CN" altLang="zh-CN" sz="2800" kern="100" dirty="0">
              <a:effectLst/>
              <a:latin typeface="宋体"/>
              <a:cs typeface="Courier New"/>
            </a:endParaRPr>
          </a:p>
        </p:txBody>
      </p:sp>
    </p:spTree>
    <p:extLst>
      <p:ext uri="{BB962C8B-B14F-4D97-AF65-F5344CB8AC3E}">
        <p14:creationId xmlns:p14="http://schemas.microsoft.com/office/powerpoint/2010/main" val="16253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260648"/>
            <a:ext cx="10975658" cy="4525963"/>
          </a:xfrm>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绍兴高二期中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利用电流表和电压表测定一节干电池的电动势和内电阻，要求尽量减小实验误差。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应该选择的实验电路是图甲中的</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29698" name="Picture 2" descr="23XKCWLRJBS12-5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136364" y="2348880"/>
            <a:ext cx="3720629" cy="432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3819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673"/>
            <a:ext cx="10975658" cy="5184578"/>
          </a:xfrm>
        </p:spPr>
        <p:txBody>
          <a:bodyPr>
            <a:normAutofit/>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现有电流表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、开关和导线若干，以及以下器材：</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．滑动变阻器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50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．滑动变阻器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500 Ω)</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实验中电压表应选用</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；滑动变阻器应选用</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选填相应器材前的字母</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640"/>
            <a:ext cx="10975658" cy="6552727"/>
          </a:xfrm>
        </p:spPr>
        <p:txBody>
          <a:bodyPr>
            <a:normAutofit lnSpcReduction="10000"/>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图乙为该同学根据</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中选出的合理的实验电路，利用测出的数据绘出的</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图线，由图线可得被测电池的电动势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 V</a:t>
            </a:r>
            <a:r>
              <a:rPr lang="zh-CN" altLang="zh-CN" b="1" kern="100" dirty="0">
                <a:latin typeface="Times New Roman"/>
                <a:ea typeface="方正细黑一简体"/>
                <a:cs typeface="Times New Roman"/>
              </a:rPr>
              <a:t>，内阻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结果保留</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位有效数字</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引起该实验的系统误差的主要原因是</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．由于电流表的分压作用造成电压表读数总是比路端电压小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．由于电流表的分压作用造成电压表读数总是比路端电压大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．由于电压表的分流作用造成电流表读数总是比电源实际输出的电流小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．由于电压表的分流作用造成电流表读数总是比电源实际输出的电流大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干电池内阻较小，为减小实验误差，应选择的实验电路是题图甲中的</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一节干电池的电动势约为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，电压表应选用</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；为方便实验操作，滑动变阻器应选用</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694961788"/>
              </p:ext>
            </p:extLst>
          </p:nvPr>
        </p:nvGraphicFramePr>
        <p:xfrm>
          <a:off x="855663" y="1052736"/>
          <a:ext cx="9910762" cy="3579813"/>
        </p:xfrm>
        <a:graphic>
          <a:graphicData uri="http://schemas.openxmlformats.org/presentationml/2006/ole">
            <mc:AlternateContent xmlns:mc="http://schemas.openxmlformats.org/markup-compatibility/2006">
              <mc:Choice xmlns:v="urn:schemas-microsoft-com:vml" Requires="v">
                <p:oleObj spid="_x0000_s36892" name="文档" r:id="rId3" imgW="10022798" imgH="3616337" progId="Word.Document.12">
                  <p:embed/>
                </p:oleObj>
              </mc:Choice>
              <mc:Fallback>
                <p:oleObj name="文档" r:id="rId3" imgW="10022798" imgH="3616337" progId="Word.Document.12">
                  <p:embed/>
                  <p:pic>
                    <p:nvPicPr>
                      <p:cNvPr id="0" name=""/>
                      <p:cNvPicPr/>
                      <p:nvPr/>
                    </p:nvPicPr>
                    <p:blipFill>
                      <a:blip r:embed="rId4"/>
                      <a:stretch>
                        <a:fillRect/>
                      </a:stretch>
                    </p:blipFill>
                    <p:spPr>
                      <a:xfrm>
                        <a:off x="855663" y="1052736"/>
                        <a:ext cx="9910762" cy="3579813"/>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177655466"/>
              </p:ext>
            </p:extLst>
          </p:nvPr>
        </p:nvGraphicFramePr>
        <p:xfrm>
          <a:off x="841003" y="4725144"/>
          <a:ext cx="10490200" cy="788987"/>
        </p:xfrm>
        <a:graphic>
          <a:graphicData uri="http://schemas.openxmlformats.org/presentationml/2006/ole">
            <mc:AlternateContent xmlns:mc="http://schemas.openxmlformats.org/markup-compatibility/2006">
              <mc:Choice xmlns:v="urn:schemas-microsoft-com:vml" Requires="v">
                <p:oleObj spid="_x0000_s36893"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841003" y="4725144"/>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115431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476672"/>
            <a:ext cx="10975658" cy="4525963"/>
          </a:xfrm>
        </p:spPr>
        <p:txBody>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陕西西安期末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某同学想测量由两节干电池串联而成的电池组的电动势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，实验器材有：一只电压表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测得的电压用</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表示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，一只电阻箱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阻值用</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表示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，一只开关和若干导线。该同学设计了如图甲所示的电路进行实验，图甲中</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是导线的代号。</a:t>
            </a:r>
            <a:endParaRPr lang="zh-CN" altLang="zh-CN" sz="1050" kern="100" dirty="0">
              <a:latin typeface="宋体"/>
              <a:cs typeface="Courier New"/>
            </a:endParaRPr>
          </a:p>
          <a:p>
            <a:endParaRPr lang="zh-CN" altLang="en-US" dirty="0"/>
          </a:p>
        </p:txBody>
      </p:sp>
      <p:pic>
        <p:nvPicPr>
          <p:cNvPr id="30722" name="Picture 2" descr="23XKCWLRJBS12-5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065139" y="3356992"/>
            <a:ext cx="7701418" cy="292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该同学在闭合开关之前，应先将电阻箱调到</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最大值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最小值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任意值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。闭合开关后，该同学发现电压表有示数，但改变电阻箱连入电路的阻值时，电压表示数却保持不变，原因可能是</a:t>
            </a:r>
            <a:r>
              <a:rPr lang="en-US" altLang="zh-CN" b="1" kern="100" dirty="0">
                <a:latin typeface="Times New Roman"/>
                <a:ea typeface="方正细黑一简体"/>
                <a:cs typeface="Courier New"/>
              </a:rPr>
              <a:t>________________(</a:t>
            </a:r>
            <a:r>
              <a:rPr lang="zh-CN" altLang="zh-CN" b="1" kern="100" dirty="0">
                <a:latin typeface="Times New Roman"/>
                <a:ea typeface="方正细黑一简体"/>
                <a:cs typeface="Times New Roman"/>
              </a:rPr>
              <a:t>写出一条即可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。排除故障后再次闭合开关，实验的过程中，将电阻箱调至如图乙所示位置，则此时电阻箱接入电路的阻值为</a:t>
            </a:r>
            <a:r>
              <a:rPr lang="en-US" altLang="zh-CN" b="1" kern="100" dirty="0">
                <a:latin typeface="Times New Roman"/>
                <a:ea typeface="方正细黑一简体"/>
                <a:cs typeface="Courier New"/>
              </a:rPr>
              <a:t>________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385240601"/>
              </p:ext>
            </p:extLst>
          </p:nvPr>
        </p:nvGraphicFramePr>
        <p:xfrm>
          <a:off x="852488" y="1785938"/>
          <a:ext cx="10490200" cy="3284537"/>
        </p:xfrm>
        <a:graphic>
          <a:graphicData uri="http://schemas.openxmlformats.org/presentationml/2006/ole">
            <mc:AlternateContent xmlns:mc="http://schemas.openxmlformats.org/markup-compatibility/2006">
              <mc:Choice xmlns:v="urn:schemas-microsoft-com:vml" Requires="v">
                <p:oleObj spid="_x0000_s37903" name="文档" r:id="rId3" imgW="10490941" imgH="3283941" progId="Word.Document.12">
                  <p:embed/>
                </p:oleObj>
              </mc:Choice>
              <mc:Fallback>
                <p:oleObj name="文档" r:id="rId3" imgW="10490941" imgH="3283941" progId="Word.Document.12">
                  <p:embed/>
                  <p:pic>
                    <p:nvPicPr>
                      <p:cNvPr id="0" name=""/>
                      <p:cNvPicPr/>
                      <p:nvPr/>
                    </p:nvPicPr>
                    <p:blipFill>
                      <a:blip r:embed="rId4"/>
                      <a:stretch>
                        <a:fillRect/>
                      </a:stretch>
                    </p:blipFill>
                    <p:spPr>
                      <a:xfrm>
                        <a:off x="852488" y="1785938"/>
                        <a:ext cx="10490200" cy="3284537"/>
                      </a:xfrm>
                      <a:prstGeom prst="rect">
                        <a:avLst/>
                      </a:prstGeom>
                    </p:spPr>
                  </p:pic>
                </p:oleObj>
              </mc:Fallback>
            </mc:AlternateContent>
          </a:graphicData>
        </a:graphic>
      </p:graphicFrame>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260648"/>
            <a:ext cx="10975658" cy="4525963"/>
          </a:xfrm>
        </p:spPr>
        <p:txBody>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为了保护电路，该同学在闭合开关之前，应先将电阻箱调到最大值。闭合开关后，该同学发现电压表有示数，但改变电阻箱连入电路的阻值时，电压表示数却保持不变，原因可能是导线</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断路或导线</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与电阻箱、电源连接时接触不好导致断路。根据题图乙可得电阻箱接入电路的阻值为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1×10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2×1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12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716529139"/>
              </p:ext>
            </p:extLst>
          </p:nvPr>
        </p:nvGraphicFramePr>
        <p:xfrm>
          <a:off x="480963" y="3573016"/>
          <a:ext cx="10490200" cy="2189163"/>
        </p:xfrm>
        <a:graphic>
          <a:graphicData uri="http://schemas.openxmlformats.org/presentationml/2006/ole">
            <mc:AlternateContent xmlns:mc="http://schemas.openxmlformats.org/markup-compatibility/2006">
              <mc:Choice xmlns:v="urn:schemas-microsoft-com:vml" Requires="v">
                <p:oleObj spid="_x0000_s38927" name="文档" r:id="rId3" imgW="10490941" imgH="2189054" progId="Word.Document.12">
                  <p:embed/>
                </p:oleObj>
              </mc:Choice>
              <mc:Fallback>
                <p:oleObj name="文档" r:id="rId3" imgW="10490941" imgH="2189054" progId="Word.Document.12">
                  <p:embed/>
                  <p:pic>
                    <p:nvPicPr>
                      <p:cNvPr id="0" name=""/>
                      <p:cNvPicPr/>
                      <p:nvPr/>
                    </p:nvPicPr>
                    <p:blipFill>
                      <a:blip r:embed="rId4"/>
                      <a:stretch>
                        <a:fillRect/>
                      </a:stretch>
                    </p:blipFill>
                    <p:spPr>
                      <a:xfrm>
                        <a:off x="480963" y="3573016"/>
                        <a:ext cx="10490200" cy="2189163"/>
                      </a:xfrm>
                      <a:prstGeom prst="rect">
                        <a:avLst/>
                      </a:prstGeom>
                    </p:spPr>
                  </p:pic>
                </p:oleObj>
              </mc:Fallback>
            </mc:AlternateContent>
          </a:graphicData>
        </a:graphic>
      </p:graphicFrame>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extLst>
              <p:ext uri="{D42A27DB-BD31-4B8C-83A1-F6EECF244321}">
                <p14:modId xmlns:p14="http://schemas.microsoft.com/office/powerpoint/2010/main" val="3943302652"/>
              </p:ext>
            </p:extLst>
          </p:nvPr>
        </p:nvGraphicFramePr>
        <p:xfrm>
          <a:off x="552971" y="692696"/>
          <a:ext cx="10490200" cy="3516313"/>
        </p:xfrm>
        <a:graphic>
          <a:graphicData uri="http://schemas.openxmlformats.org/presentationml/2006/ole">
            <mc:AlternateContent xmlns:mc="http://schemas.openxmlformats.org/markup-compatibility/2006">
              <mc:Choice xmlns:v="urn:schemas-microsoft-com:vml" Requires="v">
                <p:oleObj spid="_x0000_s39964" name="文档" r:id="rId3" imgW="10490941" imgH="3516474" progId="Word.Document.12">
                  <p:embed/>
                </p:oleObj>
              </mc:Choice>
              <mc:Fallback>
                <p:oleObj name="文档" r:id="rId3" imgW="10490941" imgH="3516474" progId="Word.Document.12">
                  <p:embed/>
                  <p:pic>
                    <p:nvPicPr>
                      <p:cNvPr id="0" name=""/>
                      <p:cNvPicPr/>
                      <p:nvPr/>
                    </p:nvPicPr>
                    <p:blipFill>
                      <a:blip r:embed="rId4"/>
                      <a:stretch>
                        <a:fillRect/>
                      </a:stretch>
                    </p:blipFill>
                    <p:spPr>
                      <a:xfrm>
                        <a:off x="552971" y="692696"/>
                        <a:ext cx="10490200" cy="3516313"/>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058111553"/>
              </p:ext>
            </p:extLst>
          </p:nvPr>
        </p:nvGraphicFramePr>
        <p:xfrm>
          <a:off x="408955" y="4293096"/>
          <a:ext cx="10490200" cy="2000250"/>
        </p:xfrm>
        <a:graphic>
          <a:graphicData uri="http://schemas.openxmlformats.org/presentationml/2006/ole">
            <mc:AlternateContent xmlns:mc="http://schemas.openxmlformats.org/markup-compatibility/2006">
              <mc:Choice xmlns:v="urn:schemas-microsoft-com:vml" Requires="v">
                <p:oleObj spid="_x0000_s39965" name="文档" r:id="rId5" imgW="10490941" imgH="1999783" progId="Word.Document.12">
                  <p:embed/>
                </p:oleObj>
              </mc:Choice>
              <mc:Fallback>
                <p:oleObj name="文档" r:id="rId5" imgW="10490941" imgH="1999783" progId="Word.Document.12">
                  <p:embed/>
                  <p:pic>
                    <p:nvPicPr>
                      <p:cNvPr id="0" name=""/>
                      <p:cNvPicPr/>
                      <p:nvPr/>
                    </p:nvPicPr>
                    <p:blipFill>
                      <a:blip r:embed="rId6"/>
                      <a:stretch>
                        <a:fillRect/>
                      </a:stretch>
                    </p:blipFill>
                    <p:spPr>
                      <a:xfrm>
                        <a:off x="408955" y="4293096"/>
                        <a:ext cx="10490200" cy="2000250"/>
                      </a:xfrm>
                      <a:prstGeom prst="rect">
                        <a:avLst/>
                      </a:prstGeom>
                    </p:spPr>
                  </p:pic>
                </p:oleObj>
              </mc:Fallback>
            </mc:AlternateContent>
          </a:graphicData>
        </a:graphic>
      </p:graphicFrame>
    </p:spTree>
    <p:extLst>
      <p:ext uri="{BB962C8B-B14F-4D97-AF65-F5344CB8AC3E}">
        <p14:creationId xmlns:p14="http://schemas.microsoft.com/office/powerpoint/2010/main" val="115431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6624736"/>
          </a:xfrm>
        </p:spPr>
        <p:txBody>
          <a:bodyPr>
            <a:normAutofit/>
          </a:bodyPr>
          <a:lstStyle/>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浙江路桥中学期中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某兴趣小组要测量一节干电池的电动势和内阻。准备的器材如下：</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．一节干电池；</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．电流表</a:t>
            </a:r>
            <a:r>
              <a:rPr lang="en-US" altLang="zh-CN" b="1" kern="100" dirty="0">
                <a:latin typeface="Times New Roman"/>
                <a:ea typeface="方正细黑一简体"/>
                <a:cs typeface="Courier New"/>
              </a:rPr>
              <a:t>G(</a:t>
            </a:r>
            <a:r>
              <a:rPr lang="zh-CN" altLang="zh-CN" b="1" kern="100" dirty="0">
                <a:latin typeface="Times New Roman"/>
                <a:ea typeface="方正细黑一简体"/>
                <a:cs typeface="Times New Roman"/>
              </a:rPr>
              <a:t>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 mA</a:t>
            </a:r>
            <a:r>
              <a:rPr lang="zh-CN" altLang="zh-CN" b="1" kern="100" dirty="0">
                <a:latin typeface="Times New Roman"/>
                <a:ea typeface="方正细黑一简体"/>
                <a:cs typeface="Times New Roman"/>
              </a:rPr>
              <a:t>，内阻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g</a:t>
            </a:r>
            <a:r>
              <a:rPr lang="zh-CN" altLang="zh-CN" b="1" kern="100" dirty="0">
                <a:latin typeface="Times New Roman"/>
                <a:ea typeface="方正细黑一简体"/>
                <a:cs typeface="Times New Roman"/>
              </a:rPr>
              <a:t>为</a:t>
            </a:r>
            <a:r>
              <a:rPr lang="en-US" altLang="zh-CN" b="1" kern="100" dirty="0">
                <a:latin typeface="Times New Roman"/>
                <a:ea typeface="方正细黑一简体"/>
                <a:cs typeface="Courier New"/>
              </a:rPr>
              <a:t>10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，内阻约为</a:t>
            </a:r>
            <a:r>
              <a:rPr lang="en-US" altLang="zh-CN" b="1" kern="100" dirty="0">
                <a:latin typeface="Times New Roman"/>
                <a:ea typeface="方正细黑一简体"/>
                <a:cs typeface="Courier New"/>
              </a:rPr>
              <a:t>0.5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 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smtClean="0">
                <a:latin typeface="Times New Roman"/>
                <a:ea typeface="方正细黑一简体"/>
                <a:cs typeface="Courier New"/>
              </a:rPr>
              <a:t>E</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A)</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lvl="0" indent="713740" algn="just"/>
            <a:r>
              <a:rPr lang="en-US" altLang="zh-CN" b="1" kern="100" dirty="0">
                <a:solidFill>
                  <a:prstClr val="black"/>
                </a:solidFill>
                <a:latin typeface="Times New Roman"/>
                <a:ea typeface="方正细黑一简体"/>
                <a:cs typeface="Courier New"/>
              </a:rPr>
              <a:t>F</a:t>
            </a:r>
            <a:r>
              <a:rPr lang="zh-CN" altLang="zh-CN" b="1" kern="100" dirty="0">
                <a:solidFill>
                  <a:prstClr val="black"/>
                </a:solidFill>
                <a:latin typeface="Times New Roman"/>
                <a:ea typeface="方正细黑一简体"/>
                <a:cs typeface="Times New Roman"/>
              </a:rPr>
              <a:t>．定值电阻</a:t>
            </a:r>
            <a:r>
              <a:rPr lang="en-US" altLang="zh-CN" b="1" i="1" kern="100" dirty="0">
                <a:solidFill>
                  <a:prstClr val="black"/>
                </a:solidFill>
                <a:latin typeface="Times New Roman"/>
                <a:ea typeface="方正细黑一简体"/>
                <a:cs typeface="Courier New"/>
              </a:rPr>
              <a:t>R</a:t>
            </a:r>
            <a:r>
              <a:rPr lang="en-US" altLang="zh-CN" b="1" kern="100" baseline="-25000" dirty="0">
                <a:solidFill>
                  <a:prstClr val="black"/>
                </a:solidFill>
                <a:latin typeface="Times New Roman"/>
                <a:ea typeface="方正细黑一简体"/>
                <a:cs typeface="Courier New"/>
              </a:rPr>
              <a:t>3</a:t>
            </a:r>
            <a:r>
              <a:rPr lang="zh-CN" altLang="zh-CN" b="1" kern="100" dirty="0">
                <a:solidFill>
                  <a:prstClr val="black"/>
                </a:solidFill>
                <a:latin typeface="Times New Roman"/>
                <a:ea typeface="方正细黑一简体"/>
                <a:cs typeface="Times New Roman"/>
              </a:rPr>
              <a:t>＝</a:t>
            </a:r>
            <a:r>
              <a:rPr lang="en-US" altLang="zh-CN" b="1" kern="100" dirty="0">
                <a:solidFill>
                  <a:prstClr val="black"/>
                </a:solidFill>
                <a:latin typeface="Times New Roman"/>
                <a:ea typeface="方正细黑一简体"/>
                <a:cs typeface="Courier New"/>
              </a:rPr>
              <a:t>990 Ω</a:t>
            </a:r>
            <a:r>
              <a:rPr lang="zh-CN" altLang="zh-CN" b="1" kern="100" dirty="0">
                <a:solidFill>
                  <a:prstClr val="black"/>
                </a:solidFill>
                <a:latin typeface="Times New Roman"/>
                <a:ea typeface="方正细黑一简体"/>
                <a:cs typeface="Times New Roman"/>
              </a:rPr>
              <a:t>；</a:t>
            </a:r>
            <a:endParaRPr lang="zh-CN" altLang="zh-CN" sz="1050" kern="100" dirty="0">
              <a:solidFill>
                <a:prstClr val="black"/>
              </a:solidFill>
              <a:latin typeface="宋体"/>
              <a:cs typeface="Courier New"/>
            </a:endParaRPr>
          </a:p>
          <a:p>
            <a:pPr lvl="0" indent="713740" algn="just"/>
            <a:r>
              <a:rPr lang="en-US" altLang="zh-CN" b="1" kern="100" dirty="0">
                <a:solidFill>
                  <a:prstClr val="black"/>
                </a:solidFill>
                <a:latin typeface="Times New Roman"/>
                <a:ea typeface="方正细黑一简体"/>
                <a:cs typeface="Courier New"/>
              </a:rPr>
              <a:t>G</a:t>
            </a:r>
            <a:r>
              <a:rPr lang="zh-CN" altLang="zh-CN" b="1" kern="100" dirty="0">
                <a:solidFill>
                  <a:prstClr val="black"/>
                </a:solidFill>
                <a:latin typeface="Times New Roman"/>
                <a:ea typeface="方正细黑一简体"/>
                <a:cs typeface="Times New Roman"/>
              </a:rPr>
              <a:t>．开关</a:t>
            </a:r>
            <a:r>
              <a:rPr lang="en-US" altLang="zh-CN" b="1" kern="100" dirty="0">
                <a:solidFill>
                  <a:prstClr val="black"/>
                </a:solidFill>
                <a:latin typeface="Times New Roman"/>
                <a:ea typeface="方正细黑一简体"/>
                <a:cs typeface="Courier New"/>
              </a:rPr>
              <a:t>S</a:t>
            </a:r>
            <a:r>
              <a:rPr lang="zh-CN" altLang="zh-CN" b="1" kern="100" dirty="0">
                <a:solidFill>
                  <a:prstClr val="black"/>
                </a:solidFill>
                <a:latin typeface="Times New Roman"/>
                <a:ea typeface="方正细黑一简体"/>
                <a:cs typeface="Times New Roman"/>
              </a:rPr>
              <a:t>和导线若干。</a:t>
            </a:r>
            <a:endParaRPr lang="zh-CN" altLang="zh-CN" sz="1050" kern="100" dirty="0">
              <a:solidFill>
                <a:prstClr val="black"/>
              </a:solidFill>
              <a:latin typeface="宋体"/>
              <a:cs typeface="Courier New"/>
            </a:endParaRPr>
          </a:p>
          <a:p>
            <a:pPr indent="713740" algn="just"/>
            <a:endParaRPr lang="en-US" altLang="zh-CN" b="1" kern="100" dirty="0" smtClean="0">
              <a:latin typeface="Times New Roman"/>
              <a:ea typeface="方正细黑一简体"/>
              <a:cs typeface="Times New Roman"/>
            </a:endParaRPr>
          </a:p>
          <a:p>
            <a:pPr indent="713740" algn="just"/>
            <a:endParaRPr lang="zh-CN" altLang="zh-CN" sz="1050" kern="100" dirty="0">
              <a:effectLst/>
              <a:latin typeface="宋体"/>
              <a:cs typeface="Courier New"/>
            </a:endParaRPr>
          </a:p>
        </p:txBody>
      </p:sp>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5688631"/>
          </a:xfrm>
        </p:spPr>
        <p:txBody>
          <a:bodyPr>
            <a:normAutofit/>
          </a:bodyPr>
          <a:lstStyle/>
          <a:p>
            <a:pPr indent="713740" algn="just"/>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所选器材中无电压表，需要将电流表</a:t>
            </a:r>
            <a:r>
              <a:rPr lang="en-US" altLang="zh-CN" b="1" kern="100" dirty="0">
                <a:latin typeface="Times New Roman"/>
                <a:ea typeface="方正细黑一简体"/>
                <a:cs typeface="Courier New"/>
              </a:rPr>
              <a:t>G</a:t>
            </a:r>
            <a:r>
              <a:rPr lang="zh-CN" altLang="zh-CN" b="1" kern="100" dirty="0">
                <a:latin typeface="Times New Roman"/>
                <a:ea typeface="方正细黑一简体"/>
                <a:cs typeface="Times New Roman"/>
              </a:rPr>
              <a:t>与定值电阻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串联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，改装后的电压表对应量程为</a:t>
            </a:r>
            <a:r>
              <a:rPr lang="en-US" altLang="zh-CN" b="1" kern="100" dirty="0">
                <a:latin typeface="Times New Roman"/>
                <a:ea typeface="方正细黑一简体"/>
                <a:cs typeface="Courier New"/>
              </a:rPr>
              <a:t> ________</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根据所给器材在空白框里画出电路图。</a:t>
            </a:r>
            <a:endParaRPr lang="zh-CN" altLang="zh-CN" sz="1050" kern="100" dirty="0">
              <a:latin typeface="宋体"/>
              <a:cs typeface="Courier New"/>
            </a:endParaRPr>
          </a:p>
          <a:p>
            <a:pPr indent="713740" algn="just"/>
            <a:endParaRPr lang="en-US" altLang="zh-CN" b="1" kern="100" dirty="0" smtClean="0">
              <a:latin typeface="Times New Roman"/>
              <a:ea typeface="方正细黑一简体"/>
              <a:cs typeface="Courier New"/>
            </a:endParaRPr>
          </a:p>
          <a:p>
            <a:pPr indent="713740" algn="just"/>
            <a:endParaRPr lang="en-US" altLang="zh-CN" b="1" kern="100" dirty="0">
              <a:latin typeface="Times New Roman"/>
              <a:ea typeface="方正细黑一简体"/>
              <a:cs typeface="Courier New"/>
            </a:endParaRPr>
          </a:p>
          <a:p>
            <a:pPr indent="713740" algn="just"/>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为了能准确地进行测量，同时为了操作方便，实验中应选用的滑动变阻器是</a:t>
            </a:r>
            <a:r>
              <a:rPr lang="en-US" altLang="zh-CN" b="1" kern="100" dirty="0">
                <a:latin typeface="Times New Roman"/>
                <a:ea typeface="方正细黑一简体"/>
                <a:cs typeface="Courier New"/>
              </a:rPr>
              <a:t> ________(</a:t>
            </a:r>
            <a:r>
              <a:rPr lang="zh-CN" altLang="zh-CN" b="1" kern="100" dirty="0">
                <a:latin typeface="Times New Roman"/>
                <a:ea typeface="方正细黑一简体"/>
                <a:cs typeface="Times New Roman"/>
              </a:rPr>
              <a:t>填写器材前的字母编号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812957450"/>
              </p:ext>
            </p:extLst>
          </p:nvPr>
        </p:nvGraphicFramePr>
        <p:xfrm>
          <a:off x="4153371" y="3356992"/>
          <a:ext cx="4081112" cy="1232034"/>
        </p:xfrm>
        <a:graphic>
          <a:graphicData uri="http://schemas.openxmlformats.org/drawingml/2006/table">
            <a:tbl>
              <a:tblPr/>
              <a:tblGrid>
                <a:gridCol w="4081112"/>
              </a:tblGrid>
              <a:tr h="1232034">
                <a:tc>
                  <a:txBody>
                    <a:bodyPr/>
                    <a:lstStyle/>
                    <a:p>
                      <a:endParaRPr lang="zh-CN" alt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404665"/>
            <a:ext cx="10975658" cy="2952328"/>
          </a:xfrm>
        </p:spPr>
        <p:txBody>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该小组利用上述实验原理图测得几组数据，并根据这些数据，以电流表</a:t>
            </a:r>
            <a:r>
              <a:rPr lang="en-US" altLang="zh-CN" b="1" kern="100" dirty="0">
                <a:latin typeface="Times New Roman"/>
                <a:ea typeface="方正细黑一简体"/>
                <a:cs typeface="Courier New"/>
              </a:rPr>
              <a:t>G</a:t>
            </a:r>
            <a:r>
              <a:rPr lang="zh-CN" altLang="zh-CN" b="1" kern="100" dirty="0">
                <a:latin typeface="Times New Roman"/>
                <a:ea typeface="方正细黑一简体"/>
                <a:cs typeface="Times New Roman"/>
              </a:rPr>
              <a:t>的读数</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为纵轴，电流表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的读数</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为横轴，绘出了如图所示的图线，根据图线可求出干电池的电动势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保留三位有效数字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，干电池的内阻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 Ω(</a:t>
            </a:r>
            <a:r>
              <a:rPr lang="zh-CN" altLang="zh-CN" b="1" kern="100" dirty="0">
                <a:latin typeface="Times New Roman"/>
                <a:ea typeface="方正细黑一简体"/>
                <a:cs typeface="Times New Roman"/>
              </a:rPr>
              <a:t>保留两位有效数字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31746" name="Picture 2" descr="23XKCWLRJBS12-5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500665" y="3645024"/>
            <a:ext cx="3039914" cy="263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3110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332656"/>
            <a:ext cx="10975658" cy="4525963"/>
          </a:xfrm>
        </p:spPr>
        <p:txBody>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电流表与定值电阻串联可改装成电压表，可测的最大电压为</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g</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g</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V</a:t>
            </a:r>
            <a:r>
              <a:rPr lang="zh-CN" altLang="zh-CN" b="1" kern="100" dirty="0">
                <a:latin typeface="Times New Roman"/>
                <a:ea typeface="方正细黑一简体"/>
                <a:cs typeface="Times New Roman"/>
              </a:rPr>
              <a:t>，即改装后的电压表量程为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sz="1050" kern="100" dirty="0">
                <a:latin typeface="宋体"/>
                <a:cs typeface="Courier New"/>
              </a:rPr>
              <a:t> </a:t>
            </a:r>
            <a:r>
              <a:rPr lang="zh-CN" altLang="zh-CN" b="1" kern="100" dirty="0">
                <a:latin typeface="Times New Roman"/>
                <a:ea typeface="方正细黑一简体"/>
                <a:cs typeface="Times New Roman"/>
              </a:rPr>
              <a:t>由于一节干电池的内阻较小，所以电流表应采用相对测量电池电路外接法，电路如图所示</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pic>
        <p:nvPicPr>
          <p:cNvPr id="32770" name="Picture 2" descr="F:\人教物理必修第三册（合版）\23XKCWLRJBS12-60.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13411" y="3356992"/>
            <a:ext cx="2963167" cy="24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9403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856924008"/>
              </p:ext>
            </p:extLst>
          </p:nvPr>
        </p:nvGraphicFramePr>
        <p:xfrm>
          <a:off x="852488" y="1303338"/>
          <a:ext cx="10490200" cy="4249737"/>
        </p:xfrm>
        <a:graphic>
          <a:graphicData uri="http://schemas.openxmlformats.org/presentationml/2006/ole">
            <mc:AlternateContent xmlns:mc="http://schemas.openxmlformats.org/markup-compatibility/2006">
              <mc:Choice xmlns:v="urn:schemas-microsoft-com:vml" Requires="v">
                <p:oleObj spid="_x0000_s40974"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852488" y="1303338"/>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5799403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4076200134"/>
              </p:ext>
            </p:extLst>
          </p:nvPr>
        </p:nvGraphicFramePr>
        <p:xfrm>
          <a:off x="696987" y="548680"/>
          <a:ext cx="10490200" cy="3883025"/>
        </p:xfrm>
        <a:graphic>
          <a:graphicData uri="http://schemas.openxmlformats.org/presentationml/2006/ole">
            <mc:AlternateContent xmlns:mc="http://schemas.openxmlformats.org/markup-compatibility/2006">
              <mc:Choice xmlns:v="urn:schemas-microsoft-com:vml" Requires="v">
                <p:oleObj spid="_x0000_s42010" name="文档" r:id="rId3" imgW="10490941" imgH="3883119" progId="Word.Document.12">
                  <p:embed/>
                </p:oleObj>
              </mc:Choice>
              <mc:Fallback>
                <p:oleObj name="文档" r:id="rId3" imgW="10490941" imgH="3883119" progId="Word.Document.12">
                  <p:embed/>
                  <p:pic>
                    <p:nvPicPr>
                      <p:cNvPr id="0" name=""/>
                      <p:cNvPicPr/>
                      <p:nvPr/>
                    </p:nvPicPr>
                    <p:blipFill>
                      <a:blip r:embed="rId4"/>
                      <a:stretch>
                        <a:fillRect/>
                      </a:stretch>
                    </p:blipFill>
                    <p:spPr>
                      <a:xfrm>
                        <a:off x="696987" y="548680"/>
                        <a:ext cx="10490200" cy="3883025"/>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160434824"/>
              </p:ext>
            </p:extLst>
          </p:nvPr>
        </p:nvGraphicFramePr>
        <p:xfrm>
          <a:off x="624979" y="4437112"/>
          <a:ext cx="10490200" cy="788987"/>
        </p:xfrm>
        <a:graphic>
          <a:graphicData uri="http://schemas.openxmlformats.org/presentationml/2006/ole">
            <mc:AlternateContent xmlns:mc="http://schemas.openxmlformats.org/markup-compatibility/2006">
              <mc:Choice xmlns:v="urn:schemas-microsoft-com:vml" Requires="v">
                <p:oleObj spid="_x0000_s42011"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624979" y="4437112"/>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57994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6288"/>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24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500"/>
                                        <p:tgtEl>
                                          <p:spTgt spid="19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500" fill="hold"/>
                                        <p:tgtEl>
                                          <p:spTgt spid="238"/>
                                        </p:tgtEl>
                                        <p:attrNameLst>
                                          <p:attrName>ppt_x</p:attrName>
                                        </p:attrNameLst>
                                      </p:cBhvr>
                                      <p:tavLst>
                                        <p:tav tm="0">
                                          <p:val>
                                            <p:strVal val="0-#ppt_w/2"/>
                                          </p:val>
                                        </p:tav>
                                        <p:tav tm="100000">
                                          <p:val>
                                            <p:strVal val="#ppt_x"/>
                                          </p:val>
                                        </p:tav>
                                      </p:tavLst>
                                    </p:anim>
                                    <p:anim calcmode="lin" valueType="num">
                                      <p:cBhvr additive="base">
                                        <p:cTn id="12" dur="50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500" fill="hold"/>
                                        <p:tgtEl>
                                          <p:spTgt spid="203"/>
                                        </p:tgtEl>
                                        <p:attrNameLst>
                                          <p:attrName>ppt_x</p:attrName>
                                        </p:attrNameLst>
                                      </p:cBhvr>
                                      <p:tavLst>
                                        <p:tav tm="0">
                                          <p:val>
                                            <p:strVal val="0-#ppt_w/2"/>
                                          </p:val>
                                        </p:tav>
                                        <p:tav tm="100000">
                                          <p:val>
                                            <p:strVal val="#ppt_x"/>
                                          </p:val>
                                        </p:tav>
                                      </p:tavLst>
                                    </p:anim>
                                    <p:anim calcmode="lin" valueType="num">
                                      <p:cBhvr additive="base">
                                        <p:cTn id="16" dur="50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500" fill="hold"/>
                                        <p:tgtEl>
                                          <p:spTgt spid="204"/>
                                        </p:tgtEl>
                                        <p:attrNameLst>
                                          <p:attrName>ppt_x</p:attrName>
                                        </p:attrNameLst>
                                      </p:cBhvr>
                                      <p:tavLst>
                                        <p:tav tm="0">
                                          <p:val>
                                            <p:strVal val="1+#ppt_w/2"/>
                                          </p:val>
                                        </p:tav>
                                        <p:tav tm="100000">
                                          <p:val>
                                            <p:strVal val="#ppt_x"/>
                                          </p:val>
                                        </p:tav>
                                      </p:tavLst>
                                    </p:anim>
                                    <p:anim calcmode="lin" valueType="num">
                                      <p:cBhvr additive="base">
                                        <p:cTn id="21" dur="50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1+#ppt_w/2"/>
                                          </p:val>
                                        </p:tav>
                                        <p:tav tm="100000">
                                          <p:val>
                                            <p:strVal val="#ppt_x"/>
                                          </p:val>
                                        </p:tav>
                                      </p:tavLst>
                                    </p:anim>
                                    <p:anim calcmode="lin" valueType="num">
                                      <p:cBhvr additive="base">
                                        <p:cTn id="25" dur="50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500" fill="hold"/>
                                        <p:tgtEl>
                                          <p:spTgt spid="206"/>
                                        </p:tgtEl>
                                        <p:attrNameLst>
                                          <p:attrName>ppt_x</p:attrName>
                                        </p:attrNameLst>
                                      </p:cBhvr>
                                      <p:tavLst>
                                        <p:tav tm="0">
                                          <p:val>
                                            <p:strVal val="1+#ppt_w/2"/>
                                          </p:val>
                                        </p:tav>
                                        <p:tav tm="100000">
                                          <p:val>
                                            <p:strVal val="#ppt_x"/>
                                          </p:val>
                                        </p:tav>
                                      </p:tavLst>
                                    </p:anim>
                                    <p:anim calcmode="lin" valueType="num">
                                      <p:cBhvr additive="base">
                                        <p:cTn id="29" dur="50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500" fill="hold"/>
                                        <p:tgtEl>
                                          <p:spTgt spid="207"/>
                                        </p:tgtEl>
                                        <p:attrNameLst>
                                          <p:attrName>ppt_x</p:attrName>
                                        </p:attrNameLst>
                                      </p:cBhvr>
                                      <p:tavLst>
                                        <p:tav tm="0">
                                          <p:val>
                                            <p:strVal val="1+#ppt_w/2"/>
                                          </p:val>
                                        </p:tav>
                                        <p:tav tm="100000">
                                          <p:val>
                                            <p:strVal val="#ppt_x"/>
                                          </p:val>
                                        </p:tav>
                                      </p:tavLst>
                                    </p:anim>
                                    <p:anim calcmode="lin" valueType="num">
                                      <p:cBhvr additive="base">
                                        <p:cTn id="33" dur="50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1+#ppt_w/2"/>
                                          </p:val>
                                        </p:tav>
                                        <p:tav tm="100000">
                                          <p:val>
                                            <p:strVal val="#ppt_x"/>
                                          </p:val>
                                        </p:tav>
                                      </p:tavLst>
                                    </p:anim>
                                    <p:anim calcmode="lin" valueType="num">
                                      <p:cBhvr additive="base">
                                        <p:cTn id="37" dur="50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500" fill="hold"/>
                                        <p:tgtEl>
                                          <p:spTgt spid="209"/>
                                        </p:tgtEl>
                                        <p:attrNameLst>
                                          <p:attrName>ppt_x</p:attrName>
                                        </p:attrNameLst>
                                      </p:cBhvr>
                                      <p:tavLst>
                                        <p:tav tm="0">
                                          <p:val>
                                            <p:strVal val="1+#ppt_w/2"/>
                                          </p:val>
                                        </p:tav>
                                        <p:tav tm="100000">
                                          <p:val>
                                            <p:strVal val="#ppt_x"/>
                                          </p:val>
                                        </p:tav>
                                      </p:tavLst>
                                    </p:anim>
                                    <p:anim calcmode="lin" valueType="num">
                                      <p:cBhvr additive="base">
                                        <p:cTn id="41" dur="50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500" fill="hold"/>
                                        <p:tgtEl>
                                          <p:spTgt spid="210"/>
                                        </p:tgtEl>
                                        <p:attrNameLst>
                                          <p:attrName>ppt_x</p:attrName>
                                        </p:attrNameLst>
                                      </p:cBhvr>
                                      <p:tavLst>
                                        <p:tav tm="0">
                                          <p:val>
                                            <p:strVal val="1+#ppt_w/2"/>
                                          </p:val>
                                        </p:tav>
                                        <p:tav tm="100000">
                                          <p:val>
                                            <p:strVal val="#ppt_x"/>
                                          </p:val>
                                        </p:tav>
                                      </p:tavLst>
                                    </p:anim>
                                    <p:anim calcmode="lin" valueType="num">
                                      <p:cBhvr additive="base">
                                        <p:cTn id="45" dur="50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500" fill="hold"/>
                                        <p:tgtEl>
                                          <p:spTgt spid="211"/>
                                        </p:tgtEl>
                                        <p:attrNameLst>
                                          <p:attrName>ppt_x</p:attrName>
                                        </p:attrNameLst>
                                      </p:cBhvr>
                                      <p:tavLst>
                                        <p:tav tm="0">
                                          <p:val>
                                            <p:strVal val="1+#ppt_w/2"/>
                                          </p:val>
                                        </p:tav>
                                        <p:tav tm="100000">
                                          <p:val>
                                            <p:strVal val="#ppt_x"/>
                                          </p:val>
                                        </p:tav>
                                      </p:tavLst>
                                    </p:anim>
                                    <p:anim calcmode="lin" valueType="num">
                                      <p:cBhvr additive="base">
                                        <p:cTn id="49" dur="50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500" fill="hold"/>
                                        <p:tgtEl>
                                          <p:spTgt spid="212"/>
                                        </p:tgtEl>
                                        <p:attrNameLst>
                                          <p:attrName>ppt_x</p:attrName>
                                        </p:attrNameLst>
                                      </p:cBhvr>
                                      <p:tavLst>
                                        <p:tav tm="0">
                                          <p:val>
                                            <p:strVal val="1+#ppt_w/2"/>
                                          </p:val>
                                        </p:tav>
                                        <p:tav tm="100000">
                                          <p:val>
                                            <p:strVal val="#ppt_x"/>
                                          </p:val>
                                        </p:tav>
                                      </p:tavLst>
                                    </p:anim>
                                    <p:anim calcmode="lin" valueType="num">
                                      <p:cBhvr additive="base">
                                        <p:cTn id="53" dur="50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500" fill="hold"/>
                                        <p:tgtEl>
                                          <p:spTgt spid="213"/>
                                        </p:tgtEl>
                                        <p:attrNameLst>
                                          <p:attrName>ppt_x</p:attrName>
                                        </p:attrNameLst>
                                      </p:cBhvr>
                                      <p:tavLst>
                                        <p:tav tm="0">
                                          <p:val>
                                            <p:strVal val="1+#ppt_w/2"/>
                                          </p:val>
                                        </p:tav>
                                        <p:tav tm="100000">
                                          <p:val>
                                            <p:strVal val="#ppt_x"/>
                                          </p:val>
                                        </p:tav>
                                      </p:tavLst>
                                    </p:anim>
                                    <p:anim calcmode="lin" valueType="num">
                                      <p:cBhvr additive="base">
                                        <p:cTn id="57" dur="50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500" fill="hold"/>
                                        <p:tgtEl>
                                          <p:spTgt spid="214"/>
                                        </p:tgtEl>
                                        <p:attrNameLst>
                                          <p:attrName>ppt_x</p:attrName>
                                        </p:attrNameLst>
                                      </p:cBhvr>
                                      <p:tavLst>
                                        <p:tav tm="0">
                                          <p:val>
                                            <p:strVal val="1+#ppt_w/2"/>
                                          </p:val>
                                        </p:tav>
                                        <p:tav tm="100000">
                                          <p:val>
                                            <p:strVal val="#ppt_x"/>
                                          </p:val>
                                        </p:tav>
                                      </p:tavLst>
                                    </p:anim>
                                    <p:anim calcmode="lin" valueType="num">
                                      <p:cBhvr additive="base">
                                        <p:cTn id="61" dur="50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500" fill="hold"/>
                                        <p:tgtEl>
                                          <p:spTgt spid="215"/>
                                        </p:tgtEl>
                                        <p:attrNameLst>
                                          <p:attrName>ppt_x</p:attrName>
                                        </p:attrNameLst>
                                      </p:cBhvr>
                                      <p:tavLst>
                                        <p:tav tm="0">
                                          <p:val>
                                            <p:strVal val="1+#ppt_w/2"/>
                                          </p:val>
                                        </p:tav>
                                        <p:tav tm="100000">
                                          <p:val>
                                            <p:strVal val="#ppt_x"/>
                                          </p:val>
                                        </p:tav>
                                      </p:tavLst>
                                    </p:anim>
                                    <p:anim calcmode="lin" valueType="num">
                                      <p:cBhvr additive="base">
                                        <p:cTn id="65" dur="50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500" fill="hold"/>
                                        <p:tgtEl>
                                          <p:spTgt spid="216"/>
                                        </p:tgtEl>
                                        <p:attrNameLst>
                                          <p:attrName>ppt_x</p:attrName>
                                        </p:attrNameLst>
                                      </p:cBhvr>
                                      <p:tavLst>
                                        <p:tav tm="0">
                                          <p:val>
                                            <p:strVal val="1+#ppt_w/2"/>
                                          </p:val>
                                        </p:tav>
                                        <p:tav tm="100000">
                                          <p:val>
                                            <p:strVal val="#ppt_x"/>
                                          </p:val>
                                        </p:tav>
                                      </p:tavLst>
                                    </p:anim>
                                    <p:anim calcmode="lin" valueType="num">
                                      <p:cBhvr additive="base">
                                        <p:cTn id="69" dur="50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500" fill="hold"/>
                                        <p:tgtEl>
                                          <p:spTgt spid="217"/>
                                        </p:tgtEl>
                                        <p:attrNameLst>
                                          <p:attrName>ppt_x</p:attrName>
                                        </p:attrNameLst>
                                      </p:cBhvr>
                                      <p:tavLst>
                                        <p:tav tm="0">
                                          <p:val>
                                            <p:strVal val="1+#ppt_w/2"/>
                                          </p:val>
                                        </p:tav>
                                        <p:tav tm="100000">
                                          <p:val>
                                            <p:strVal val="#ppt_x"/>
                                          </p:val>
                                        </p:tav>
                                      </p:tavLst>
                                    </p:anim>
                                    <p:anim calcmode="lin" valueType="num">
                                      <p:cBhvr additive="base">
                                        <p:cTn id="73" dur="50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500" fill="hold"/>
                                        <p:tgtEl>
                                          <p:spTgt spid="218"/>
                                        </p:tgtEl>
                                        <p:attrNameLst>
                                          <p:attrName>ppt_x</p:attrName>
                                        </p:attrNameLst>
                                      </p:cBhvr>
                                      <p:tavLst>
                                        <p:tav tm="0">
                                          <p:val>
                                            <p:strVal val="1+#ppt_w/2"/>
                                          </p:val>
                                        </p:tav>
                                        <p:tav tm="100000">
                                          <p:val>
                                            <p:strVal val="#ppt_x"/>
                                          </p:val>
                                        </p:tav>
                                      </p:tavLst>
                                    </p:anim>
                                    <p:anim calcmode="lin" valueType="num">
                                      <p:cBhvr additive="base">
                                        <p:cTn id="77" dur="50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500" fill="hold"/>
                                        <p:tgtEl>
                                          <p:spTgt spid="219"/>
                                        </p:tgtEl>
                                        <p:attrNameLst>
                                          <p:attrName>ppt_x</p:attrName>
                                        </p:attrNameLst>
                                      </p:cBhvr>
                                      <p:tavLst>
                                        <p:tav tm="0">
                                          <p:val>
                                            <p:strVal val="1+#ppt_w/2"/>
                                          </p:val>
                                        </p:tav>
                                        <p:tav tm="100000">
                                          <p:val>
                                            <p:strVal val="#ppt_x"/>
                                          </p:val>
                                        </p:tav>
                                      </p:tavLst>
                                    </p:anim>
                                    <p:anim calcmode="lin" valueType="num">
                                      <p:cBhvr additive="base">
                                        <p:cTn id="81" dur="50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500" fill="hold"/>
                                        <p:tgtEl>
                                          <p:spTgt spid="220"/>
                                        </p:tgtEl>
                                        <p:attrNameLst>
                                          <p:attrName>ppt_x</p:attrName>
                                        </p:attrNameLst>
                                      </p:cBhvr>
                                      <p:tavLst>
                                        <p:tav tm="0">
                                          <p:val>
                                            <p:strVal val="1+#ppt_w/2"/>
                                          </p:val>
                                        </p:tav>
                                        <p:tav tm="100000">
                                          <p:val>
                                            <p:strVal val="#ppt_x"/>
                                          </p:val>
                                        </p:tav>
                                      </p:tavLst>
                                    </p:anim>
                                    <p:anim calcmode="lin" valueType="num">
                                      <p:cBhvr additive="base">
                                        <p:cTn id="85" dur="50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500" fill="hold"/>
                                        <p:tgtEl>
                                          <p:spTgt spid="221"/>
                                        </p:tgtEl>
                                        <p:attrNameLst>
                                          <p:attrName>ppt_x</p:attrName>
                                        </p:attrNameLst>
                                      </p:cBhvr>
                                      <p:tavLst>
                                        <p:tav tm="0">
                                          <p:val>
                                            <p:strVal val="1+#ppt_w/2"/>
                                          </p:val>
                                        </p:tav>
                                        <p:tav tm="100000">
                                          <p:val>
                                            <p:strVal val="#ppt_x"/>
                                          </p:val>
                                        </p:tav>
                                      </p:tavLst>
                                    </p:anim>
                                    <p:anim calcmode="lin" valueType="num">
                                      <p:cBhvr additive="base">
                                        <p:cTn id="89" dur="50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500" fill="hold"/>
                                        <p:tgtEl>
                                          <p:spTgt spid="222"/>
                                        </p:tgtEl>
                                        <p:attrNameLst>
                                          <p:attrName>ppt_x</p:attrName>
                                        </p:attrNameLst>
                                      </p:cBhvr>
                                      <p:tavLst>
                                        <p:tav tm="0">
                                          <p:val>
                                            <p:strVal val="1+#ppt_w/2"/>
                                          </p:val>
                                        </p:tav>
                                        <p:tav tm="100000">
                                          <p:val>
                                            <p:strVal val="#ppt_x"/>
                                          </p:val>
                                        </p:tav>
                                      </p:tavLst>
                                    </p:anim>
                                    <p:anim calcmode="lin" valueType="num">
                                      <p:cBhvr additive="base">
                                        <p:cTn id="93" dur="50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500" fill="hold"/>
                                        <p:tgtEl>
                                          <p:spTgt spid="223"/>
                                        </p:tgtEl>
                                        <p:attrNameLst>
                                          <p:attrName>ppt_x</p:attrName>
                                        </p:attrNameLst>
                                      </p:cBhvr>
                                      <p:tavLst>
                                        <p:tav tm="0">
                                          <p:val>
                                            <p:strVal val="1+#ppt_w/2"/>
                                          </p:val>
                                        </p:tav>
                                        <p:tav tm="100000">
                                          <p:val>
                                            <p:strVal val="#ppt_x"/>
                                          </p:val>
                                        </p:tav>
                                      </p:tavLst>
                                    </p:anim>
                                    <p:anim calcmode="lin" valueType="num">
                                      <p:cBhvr additive="base">
                                        <p:cTn id="97" dur="50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500" fill="hold"/>
                                        <p:tgtEl>
                                          <p:spTgt spid="224"/>
                                        </p:tgtEl>
                                        <p:attrNameLst>
                                          <p:attrName>ppt_x</p:attrName>
                                        </p:attrNameLst>
                                      </p:cBhvr>
                                      <p:tavLst>
                                        <p:tav tm="0">
                                          <p:val>
                                            <p:strVal val="1+#ppt_w/2"/>
                                          </p:val>
                                        </p:tav>
                                        <p:tav tm="100000">
                                          <p:val>
                                            <p:strVal val="#ppt_x"/>
                                          </p:val>
                                        </p:tav>
                                      </p:tavLst>
                                    </p:anim>
                                    <p:anim calcmode="lin" valueType="num">
                                      <p:cBhvr additive="base">
                                        <p:cTn id="101" dur="50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500" fill="hold"/>
                                        <p:tgtEl>
                                          <p:spTgt spid="225"/>
                                        </p:tgtEl>
                                        <p:attrNameLst>
                                          <p:attrName>ppt_x</p:attrName>
                                        </p:attrNameLst>
                                      </p:cBhvr>
                                      <p:tavLst>
                                        <p:tav tm="0">
                                          <p:val>
                                            <p:strVal val="1+#ppt_w/2"/>
                                          </p:val>
                                        </p:tav>
                                        <p:tav tm="100000">
                                          <p:val>
                                            <p:strVal val="#ppt_x"/>
                                          </p:val>
                                        </p:tav>
                                      </p:tavLst>
                                    </p:anim>
                                    <p:anim calcmode="lin" valueType="num">
                                      <p:cBhvr additive="base">
                                        <p:cTn id="105" dur="50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500" fill="hold"/>
                                        <p:tgtEl>
                                          <p:spTgt spid="226"/>
                                        </p:tgtEl>
                                        <p:attrNameLst>
                                          <p:attrName>ppt_x</p:attrName>
                                        </p:attrNameLst>
                                      </p:cBhvr>
                                      <p:tavLst>
                                        <p:tav tm="0">
                                          <p:val>
                                            <p:strVal val="1+#ppt_w/2"/>
                                          </p:val>
                                        </p:tav>
                                        <p:tav tm="100000">
                                          <p:val>
                                            <p:strVal val="#ppt_x"/>
                                          </p:val>
                                        </p:tav>
                                      </p:tavLst>
                                    </p:anim>
                                    <p:anim calcmode="lin" valueType="num">
                                      <p:cBhvr additive="base">
                                        <p:cTn id="109" dur="50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500" fill="hold"/>
                                        <p:tgtEl>
                                          <p:spTgt spid="227"/>
                                        </p:tgtEl>
                                        <p:attrNameLst>
                                          <p:attrName>ppt_x</p:attrName>
                                        </p:attrNameLst>
                                      </p:cBhvr>
                                      <p:tavLst>
                                        <p:tav tm="0">
                                          <p:val>
                                            <p:strVal val="1+#ppt_w/2"/>
                                          </p:val>
                                        </p:tav>
                                        <p:tav tm="100000">
                                          <p:val>
                                            <p:strVal val="#ppt_x"/>
                                          </p:val>
                                        </p:tav>
                                      </p:tavLst>
                                    </p:anim>
                                    <p:anim calcmode="lin" valueType="num">
                                      <p:cBhvr additive="base">
                                        <p:cTn id="113" dur="50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500" fill="hold"/>
                                        <p:tgtEl>
                                          <p:spTgt spid="228"/>
                                        </p:tgtEl>
                                        <p:attrNameLst>
                                          <p:attrName>ppt_x</p:attrName>
                                        </p:attrNameLst>
                                      </p:cBhvr>
                                      <p:tavLst>
                                        <p:tav tm="0">
                                          <p:val>
                                            <p:strVal val="1+#ppt_w/2"/>
                                          </p:val>
                                        </p:tav>
                                        <p:tav tm="100000">
                                          <p:val>
                                            <p:strVal val="#ppt_x"/>
                                          </p:val>
                                        </p:tav>
                                      </p:tavLst>
                                    </p:anim>
                                    <p:anim calcmode="lin" valueType="num">
                                      <p:cBhvr additive="base">
                                        <p:cTn id="117" dur="50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500" fill="hold"/>
                                        <p:tgtEl>
                                          <p:spTgt spid="229"/>
                                        </p:tgtEl>
                                        <p:attrNameLst>
                                          <p:attrName>ppt_x</p:attrName>
                                        </p:attrNameLst>
                                      </p:cBhvr>
                                      <p:tavLst>
                                        <p:tav tm="0">
                                          <p:val>
                                            <p:strVal val="1+#ppt_w/2"/>
                                          </p:val>
                                        </p:tav>
                                        <p:tav tm="100000">
                                          <p:val>
                                            <p:strVal val="#ppt_x"/>
                                          </p:val>
                                        </p:tav>
                                      </p:tavLst>
                                    </p:anim>
                                    <p:anim calcmode="lin" valueType="num">
                                      <p:cBhvr additive="base">
                                        <p:cTn id="121" dur="50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500" fill="hold"/>
                                        <p:tgtEl>
                                          <p:spTgt spid="230"/>
                                        </p:tgtEl>
                                        <p:attrNameLst>
                                          <p:attrName>ppt_x</p:attrName>
                                        </p:attrNameLst>
                                      </p:cBhvr>
                                      <p:tavLst>
                                        <p:tav tm="0">
                                          <p:val>
                                            <p:strVal val="1+#ppt_w/2"/>
                                          </p:val>
                                        </p:tav>
                                        <p:tav tm="100000">
                                          <p:val>
                                            <p:strVal val="#ppt_x"/>
                                          </p:val>
                                        </p:tav>
                                      </p:tavLst>
                                    </p:anim>
                                    <p:anim calcmode="lin" valueType="num">
                                      <p:cBhvr additive="base">
                                        <p:cTn id="125" dur="50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500" fill="hold"/>
                                        <p:tgtEl>
                                          <p:spTgt spid="231"/>
                                        </p:tgtEl>
                                        <p:attrNameLst>
                                          <p:attrName>ppt_x</p:attrName>
                                        </p:attrNameLst>
                                      </p:cBhvr>
                                      <p:tavLst>
                                        <p:tav tm="0">
                                          <p:val>
                                            <p:strVal val="1+#ppt_w/2"/>
                                          </p:val>
                                        </p:tav>
                                        <p:tav tm="100000">
                                          <p:val>
                                            <p:strVal val="#ppt_x"/>
                                          </p:val>
                                        </p:tav>
                                      </p:tavLst>
                                    </p:anim>
                                    <p:anim calcmode="lin" valueType="num">
                                      <p:cBhvr additive="base">
                                        <p:cTn id="129" dur="50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500" fill="hold"/>
                                        <p:tgtEl>
                                          <p:spTgt spid="232"/>
                                        </p:tgtEl>
                                        <p:attrNameLst>
                                          <p:attrName>ppt_x</p:attrName>
                                        </p:attrNameLst>
                                      </p:cBhvr>
                                      <p:tavLst>
                                        <p:tav tm="0">
                                          <p:val>
                                            <p:strVal val="1+#ppt_w/2"/>
                                          </p:val>
                                        </p:tav>
                                        <p:tav tm="100000">
                                          <p:val>
                                            <p:strVal val="#ppt_x"/>
                                          </p:val>
                                        </p:tav>
                                      </p:tavLst>
                                    </p:anim>
                                    <p:anim calcmode="lin" valueType="num">
                                      <p:cBhvr additive="base">
                                        <p:cTn id="133" dur="50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500" fill="hold"/>
                                        <p:tgtEl>
                                          <p:spTgt spid="233"/>
                                        </p:tgtEl>
                                        <p:attrNameLst>
                                          <p:attrName>ppt_x</p:attrName>
                                        </p:attrNameLst>
                                      </p:cBhvr>
                                      <p:tavLst>
                                        <p:tav tm="0">
                                          <p:val>
                                            <p:strVal val="1+#ppt_w/2"/>
                                          </p:val>
                                        </p:tav>
                                        <p:tav tm="100000">
                                          <p:val>
                                            <p:strVal val="#ppt_x"/>
                                          </p:val>
                                        </p:tav>
                                      </p:tavLst>
                                    </p:anim>
                                    <p:anim calcmode="lin" valueType="num">
                                      <p:cBhvr additive="base">
                                        <p:cTn id="137" dur="50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500" fill="hold"/>
                                        <p:tgtEl>
                                          <p:spTgt spid="234"/>
                                        </p:tgtEl>
                                        <p:attrNameLst>
                                          <p:attrName>ppt_x</p:attrName>
                                        </p:attrNameLst>
                                      </p:cBhvr>
                                      <p:tavLst>
                                        <p:tav tm="0">
                                          <p:val>
                                            <p:strVal val="1+#ppt_w/2"/>
                                          </p:val>
                                        </p:tav>
                                        <p:tav tm="100000">
                                          <p:val>
                                            <p:strVal val="#ppt_x"/>
                                          </p:val>
                                        </p:tav>
                                      </p:tavLst>
                                    </p:anim>
                                    <p:anim calcmode="lin" valueType="num">
                                      <p:cBhvr additive="base">
                                        <p:cTn id="141" dur="50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500" fill="hold"/>
                                        <p:tgtEl>
                                          <p:spTgt spid="235"/>
                                        </p:tgtEl>
                                        <p:attrNameLst>
                                          <p:attrName>ppt_x</p:attrName>
                                        </p:attrNameLst>
                                      </p:cBhvr>
                                      <p:tavLst>
                                        <p:tav tm="0">
                                          <p:val>
                                            <p:strVal val="1+#ppt_w/2"/>
                                          </p:val>
                                        </p:tav>
                                        <p:tav tm="100000">
                                          <p:val>
                                            <p:strVal val="#ppt_x"/>
                                          </p:val>
                                        </p:tav>
                                      </p:tavLst>
                                    </p:anim>
                                    <p:anim calcmode="lin" valueType="num">
                                      <p:cBhvr additive="base">
                                        <p:cTn id="145" dur="50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500" fill="hold"/>
                                        <p:tgtEl>
                                          <p:spTgt spid="236"/>
                                        </p:tgtEl>
                                        <p:attrNameLst>
                                          <p:attrName>ppt_x</p:attrName>
                                        </p:attrNameLst>
                                      </p:cBhvr>
                                      <p:tavLst>
                                        <p:tav tm="0">
                                          <p:val>
                                            <p:strVal val="1+#ppt_w/2"/>
                                          </p:val>
                                        </p:tav>
                                        <p:tav tm="100000">
                                          <p:val>
                                            <p:strVal val="#ppt_x"/>
                                          </p:val>
                                        </p:tav>
                                      </p:tavLst>
                                    </p:anim>
                                    <p:anim calcmode="lin" valueType="num">
                                      <p:cBhvr additive="base">
                                        <p:cTn id="149" dur="50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500" fill="hold"/>
                                        <p:tgtEl>
                                          <p:spTgt spid="237"/>
                                        </p:tgtEl>
                                        <p:attrNameLst>
                                          <p:attrName>ppt_x</p:attrName>
                                        </p:attrNameLst>
                                      </p:cBhvr>
                                      <p:tavLst>
                                        <p:tav tm="0">
                                          <p:val>
                                            <p:strVal val="1+#ppt_w/2"/>
                                          </p:val>
                                        </p:tav>
                                        <p:tav tm="100000">
                                          <p:val>
                                            <p:strVal val="#ppt_x"/>
                                          </p:val>
                                        </p:tav>
                                      </p:tavLst>
                                    </p:anim>
                                    <p:anim calcmode="lin" valueType="num">
                                      <p:cBhvr additive="base">
                                        <p:cTn id="153" dur="50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500"/>
                                        <p:tgtEl>
                                          <p:spTgt spid="257"/>
                                        </p:tgtEl>
                                      </p:cBhvr>
                                    </p:animEffect>
                                  </p:childTnLst>
                                </p:cTn>
                              </p:par>
                            </p:childTnLst>
                          </p:cTn>
                        </p:par>
                        <p:par>
                          <p:cTn id="158" fill="hold">
                            <p:stCondLst>
                              <p:cond delay="2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872</TotalTime>
  <Words>4627</Words>
  <Application>Microsoft Office PowerPoint</Application>
  <PresentationFormat>自定义</PresentationFormat>
  <Paragraphs>179</Paragraphs>
  <Slides>71</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71</vt:i4>
      </vt:variant>
    </vt:vector>
  </HeadingPairs>
  <TitlesOfParts>
    <vt:vector size="73"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134</cp:revision>
  <dcterms:created xsi:type="dcterms:W3CDTF">2021-04-02T06:41:31Z</dcterms:created>
  <dcterms:modified xsi:type="dcterms:W3CDTF">2023-11-29T05:44:07Z</dcterms:modified>
</cp:coreProperties>
</file>